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7" r:id="rId5"/>
    <p:sldMasterId id="2147483669" r:id="rId6"/>
    <p:sldMasterId id="2147483676" r:id="rId7"/>
    <p:sldMasterId id="2147483683" r:id="rId8"/>
    <p:sldMasterId id="2147483695"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g/+l4SRC6o90AHe7bO4gmT8mzf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E37733-11E5-42C9-8A3B-D1B0FB41F817}">
  <a:tblStyle styleId="{B6E37733-11E5-42C9-8A3B-D1B0FB41F81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customschemas.google.com/relationships/presentationmetadata" Target="metadata"/><Relationship Id="rId50" Type="http://schemas.openxmlformats.org/officeDocument/2006/relationships/slide" Target="slides/slide40.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manufacturer of our biosecurity products, Evans, Vanodine UK, developed an Online ASFv Risk Assessment tool through their consultant from Denmark. When ASFv entered the Philippines in the second half of 2019, they launched this to us, Zoetis Philippines, so we can use this tool to help local farms identify the biosecurity weaknesses in their farm that could be an entry route of ASFv.</a:t>
            </a:r>
            <a:endParaRPr/>
          </a:p>
        </p:txBody>
      </p:sp>
      <p:sp>
        <p:nvSpPr>
          <p:cNvPr id="333" name="Google Shape;33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These are the results of all the risk assessments that we have done in 198 farms in the second half of 2019.</a:t>
            </a:r>
            <a:endParaRPr/>
          </a:p>
          <a:p>
            <a:pPr indent="0" lvl="0" marL="0" rtl="0" algn="l">
              <a:spcBef>
                <a:spcPts val="0"/>
              </a:spcBef>
              <a:spcAft>
                <a:spcPts val="0"/>
              </a:spcAft>
              <a:buNone/>
            </a:pPr>
            <a:r>
              <a:t/>
            </a:r>
            <a:endParaRPr/>
          </a:p>
        </p:txBody>
      </p:sp>
      <p:sp>
        <p:nvSpPr>
          <p:cNvPr id="346" name="Google Shape;34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the same risk assessment activities, we have identified the most common risks in those 198 farms.</a:t>
            </a:r>
            <a:endParaRPr/>
          </a:p>
        </p:txBody>
      </p:sp>
      <p:sp>
        <p:nvSpPr>
          <p:cNvPr id="358" name="Google Shape;35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7" name="Shape 17"/>
        <p:cNvGrpSpPr/>
        <p:nvPr/>
      </p:nvGrpSpPr>
      <p:grpSpPr>
        <a:xfrm>
          <a:off x="0" y="0"/>
          <a:ext cx="0" cy="0"/>
          <a:chOff x="0" y="0"/>
          <a:chExt cx="0" cy="0"/>
        </a:xfrm>
      </p:grpSpPr>
      <p:sp>
        <p:nvSpPr>
          <p:cNvPr id="18" name="Google Shape;18;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4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4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4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3" name="Google Shape;23;p42"/>
          <p:cNvSpPr txBox="1"/>
          <p:nvPr>
            <p:ph idx="2" type="body"/>
          </p:nvPr>
        </p:nvSpPr>
        <p:spPr>
          <a:xfrm>
            <a:off x="3817938" y="6511925"/>
            <a:ext cx="914400" cy="914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 name="Shape 58"/>
        <p:cNvGrpSpPr/>
        <p:nvPr/>
      </p:nvGrpSpPr>
      <p:grpSpPr>
        <a:xfrm>
          <a:off x="0" y="0"/>
          <a:ext cx="0" cy="0"/>
          <a:chOff x="0" y="0"/>
          <a:chExt cx="0" cy="0"/>
        </a:xfrm>
      </p:grpSpPr>
      <p:sp>
        <p:nvSpPr>
          <p:cNvPr id="59" name="Google Shape;59;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7" name="Google Shape;6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0" name="Shape 70"/>
        <p:cNvGrpSpPr/>
        <p:nvPr/>
      </p:nvGrpSpPr>
      <p:grpSpPr>
        <a:xfrm>
          <a:off x="0" y="0"/>
          <a:ext cx="0" cy="0"/>
          <a:chOff x="0" y="0"/>
          <a:chExt cx="0" cy="0"/>
        </a:xfrm>
      </p:grpSpPr>
      <p:sp>
        <p:nvSpPr>
          <p:cNvPr id="71" name="Google Shape;7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 name="Shape 77"/>
        <p:cNvGrpSpPr/>
        <p:nvPr/>
      </p:nvGrpSpPr>
      <p:grpSpPr>
        <a:xfrm>
          <a:off x="0" y="0"/>
          <a:ext cx="0" cy="0"/>
          <a:chOff x="0" y="0"/>
          <a:chExt cx="0" cy="0"/>
        </a:xfrm>
      </p:grpSpPr>
      <p:sp>
        <p:nvSpPr>
          <p:cNvPr id="78" name="Google Shape;78;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5" name="Shape 95"/>
        <p:cNvGrpSpPr/>
        <p:nvPr/>
      </p:nvGrpSpPr>
      <p:grpSpPr>
        <a:xfrm>
          <a:off x="0" y="0"/>
          <a:ext cx="0" cy="0"/>
          <a:chOff x="0" y="0"/>
          <a:chExt cx="0" cy="0"/>
        </a:xfrm>
      </p:grpSpPr>
      <p:sp>
        <p:nvSpPr>
          <p:cNvPr id="96" name="Google Shape;96;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5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8" name="Google Shape;98;p5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59"/>
          <p:cNvSpPr/>
          <p:nvPr>
            <p:ph idx="2" type="pic"/>
          </p:nvPr>
        </p:nvSpPr>
        <p:spPr>
          <a:xfrm>
            <a:off x="5183188" y="987425"/>
            <a:ext cx="6172200" cy="4873625"/>
          </a:xfrm>
          <a:prstGeom prst="rect">
            <a:avLst/>
          </a:prstGeom>
          <a:noFill/>
          <a:ln>
            <a:noFill/>
          </a:ln>
        </p:spPr>
      </p:sp>
      <p:sp>
        <p:nvSpPr>
          <p:cNvPr id="105" name="Google Shape;105;p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9" name="Shape 109"/>
        <p:cNvGrpSpPr/>
        <p:nvPr/>
      </p:nvGrpSpPr>
      <p:grpSpPr>
        <a:xfrm>
          <a:off x="0" y="0"/>
          <a:ext cx="0" cy="0"/>
          <a:chOff x="0" y="0"/>
          <a:chExt cx="0" cy="0"/>
        </a:xfrm>
      </p:grpSpPr>
      <p:sp>
        <p:nvSpPr>
          <p:cNvPr id="110" name="Google Shape;11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5" name="Shape 115"/>
        <p:cNvGrpSpPr/>
        <p:nvPr/>
      </p:nvGrpSpPr>
      <p:grpSpPr>
        <a:xfrm>
          <a:off x="0" y="0"/>
          <a:ext cx="0" cy="0"/>
          <a:chOff x="0" y="0"/>
          <a:chExt cx="0" cy="0"/>
        </a:xfrm>
      </p:grpSpPr>
      <p:sp>
        <p:nvSpPr>
          <p:cNvPr id="116" name="Google Shape;116;p6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6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3"/>
          <p:cNvSpPr txBox="1"/>
          <p:nvPr>
            <p:ph type="title"/>
          </p:nvPr>
        </p:nvSpPr>
        <p:spPr>
          <a:xfrm>
            <a:off x="963168" y="1033272"/>
            <a:ext cx="10265664" cy="65741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3"/>
          <p:cNvSpPr txBox="1"/>
          <p:nvPr>
            <p:ph idx="1" type="body"/>
          </p:nvPr>
        </p:nvSpPr>
        <p:spPr>
          <a:xfrm>
            <a:off x="963168" y="1938527"/>
            <a:ext cx="10265664" cy="3886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5" name="Shape 125"/>
        <p:cNvGrpSpPr/>
        <p:nvPr/>
      </p:nvGrpSpPr>
      <p:grpSpPr>
        <a:xfrm>
          <a:off x="0" y="0"/>
          <a:ext cx="0" cy="0"/>
          <a:chOff x="0" y="0"/>
          <a:chExt cx="0" cy="0"/>
        </a:xfrm>
      </p:grpSpPr>
      <p:sp>
        <p:nvSpPr>
          <p:cNvPr id="126" name="Google Shape;126;p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6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8" name="Shape 128"/>
        <p:cNvGrpSpPr/>
        <p:nvPr/>
      </p:nvGrpSpPr>
      <p:grpSpPr>
        <a:xfrm>
          <a:off x="0" y="0"/>
          <a:ext cx="0" cy="0"/>
          <a:chOff x="0" y="0"/>
          <a:chExt cx="0" cy="0"/>
        </a:xfrm>
      </p:grpSpPr>
      <p:sp>
        <p:nvSpPr>
          <p:cNvPr id="129" name="Google Shape;129;p64"/>
          <p:cNvSpPr txBox="1"/>
          <p:nvPr>
            <p:ph type="title"/>
          </p:nvPr>
        </p:nvSpPr>
        <p:spPr>
          <a:xfrm>
            <a:off x="963168" y="1033272"/>
            <a:ext cx="10265664" cy="65741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64"/>
          <p:cNvSpPr txBox="1"/>
          <p:nvPr>
            <p:ph idx="1" type="body"/>
          </p:nvPr>
        </p:nvSpPr>
        <p:spPr>
          <a:xfrm>
            <a:off x="963168" y="1938527"/>
            <a:ext cx="10265664" cy="3886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1" name="Shape 131"/>
        <p:cNvGrpSpPr/>
        <p:nvPr/>
      </p:nvGrpSpPr>
      <p:grpSpPr>
        <a:xfrm>
          <a:off x="0" y="0"/>
          <a:ext cx="0" cy="0"/>
          <a:chOff x="0" y="0"/>
          <a:chExt cx="0" cy="0"/>
        </a:xfrm>
      </p:grpSpPr>
      <p:sp>
        <p:nvSpPr>
          <p:cNvPr id="132" name="Google Shape;132;p65"/>
          <p:cNvSpPr txBox="1"/>
          <p:nvPr>
            <p:ph type="title"/>
          </p:nvPr>
        </p:nvSpPr>
        <p:spPr>
          <a:xfrm>
            <a:off x="932688" y="1161287"/>
            <a:ext cx="10296144" cy="300837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65"/>
          <p:cNvSpPr txBox="1"/>
          <p:nvPr>
            <p:ph idx="1" type="body"/>
          </p:nvPr>
        </p:nvSpPr>
        <p:spPr>
          <a:xfrm>
            <a:off x="932688" y="4589463"/>
            <a:ext cx="10296144" cy="1235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66"/>
          <p:cNvSpPr txBox="1"/>
          <p:nvPr>
            <p:ph type="title"/>
          </p:nvPr>
        </p:nvSpPr>
        <p:spPr>
          <a:xfrm>
            <a:off x="963168" y="1060704"/>
            <a:ext cx="10265664" cy="62998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6" name="Shape 13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7" name="Shape 137"/>
        <p:cNvGrpSpPr/>
        <p:nvPr/>
      </p:nvGrpSpPr>
      <p:grpSpPr>
        <a:xfrm>
          <a:off x="0" y="0"/>
          <a:ext cx="0" cy="0"/>
          <a:chOff x="0" y="0"/>
          <a:chExt cx="0" cy="0"/>
        </a:xfrm>
      </p:grpSpPr>
      <p:sp>
        <p:nvSpPr>
          <p:cNvPr id="138" name="Google Shape;138;p68"/>
          <p:cNvSpPr txBox="1"/>
          <p:nvPr>
            <p:ph type="title"/>
          </p:nvPr>
        </p:nvSpPr>
        <p:spPr>
          <a:xfrm>
            <a:off x="777240" y="960121"/>
            <a:ext cx="10637520" cy="73056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8" name="Shape 148"/>
        <p:cNvGrpSpPr/>
        <p:nvPr/>
      </p:nvGrpSpPr>
      <p:grpSpPr>
        <a:xfrm>
          <a:off x="0" y="0"/>
          <a:ext cx="0" cy="0"/>
          <a:chOff x="0" y="0"/>
          <a:chExt cx="0" cy="0"/>
        </a:xfrm>
      </p:grpSpPr>
      <p:sp>
        <p:nvSpPr>
          <p:cNvPr id="149" name="Google Shape;149;p7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7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1" name="Shape 151"/>
        <p:cNvGrpSpPr/>
        <p:nvPr/>
      </p:nvGrpSpPr>
      <p:grpSpPr>
        <a:xfrm>
          <a:off x="0" y="0"/>
          <a:ext cx="0" cy="0"/>
          <a:chOff x="0" y="0"/>
          <a:chExt cx="0" cy="0"/>
        </a:xfrm>
      </p:grpSpPr>
      <p:sp>
        <p:nvSpPr>
          <p:cNvPr id="152" name="Google Shape;152;p71"/>
          <p:cNvSpPr txBox="1"/>
          <p:nvPr>
            <p:ph type="title"/>
          </p:nvPr>
        </p:nvSpPr>
        <p:spPr>
          <a:xfrm>
            <a:off x="963168" y="1033272"/>
            <a:ext cx="10265664" cy="65741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71"/>
          <p:cNvSpPr txBox="1"/>
          <p:nvPr>
            <p:ph idx="1" type="body"/>
          </p:nvPr>
        </p:nvSpPr>
        <p:spPr>
          <a:xfrm>
            <a:off x="963168" y="1938527"/>
            <a:ext cx="10265664" cy="3886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 name="Shape 154"/>
        <p:cNvGrpSpPr/>
        <p:nvPr/>
      </p:nvGrpSpPr>
      <p:grpSpPr>
        <a:xfrm>
          <a:off x="0" y="0"/>
          <a:ext cx="0" cy="0"/>
          <a:chOff x="0" y="0"/>
          <a:chExt cx="0" cy="0"/>
        </a:xfrm>
      </p:grpSpPr>
      <p:sp>
        <p:nvSpPr>
          <p:cNvPr id="155" name="Google Shape;155;p72"/>
          <p:cNvSpPr txBox="1"/>
          <p:nvPr>
            <p:ph type="title"/>
          </p:nvPr>
        </p:nvSpPr>
        <p:spPr>
          <a:xfrm>
            <a:off x="932688" y="1161287"/>
            <a:ext cx="10296144" cy="300837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72"/>
          <p:cNvSpPr txBox="1"/>
          <p:nvPr>
            <p:ph idx="1" type="body"/>
          </p:nvPr>
        </p:nvSpPr>
        <p:spPr>
          <a:xfrm>
            <a:off x="932688" y="4589463"/>
            <a:ext cx="10296144" cy="1235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73"/>
          <p:cNvSpPr txBox="1"/>
          <p:nvPr>
            <p:ph type="title"/>
          </p:nvPr>
        </p:nvSpPr>
        <p:spPr>
          <a:xfrm>
            <a:off x="963168" y="1060704"/>
            <a:ext cx="10265664" cy="62998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4"/>
          <p:cNvSpPr txBox="1"/>
          <p:nvPr>
            <p:ph type="title"/>
          </p:nvPr>
        </p:nvSpPr>
        <p:spPr>
          <a:xfrm>
            <a:off x="932688" y="1161287"/>
            <a:ext cx="10296144" cy="300837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4"/>
          <p:cNvSpPr txBox="1"/>
          <p:nvPr>
            <p:ph idx="1" type="body"/>
          </p:nvPr>
        </p:nvSpPr>
        <p:spPr>
          <a:xfrm>
            <a:off x="932688" y="4589463"/>
            <a:ext cx="10296144" cy="1235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9" name="Shape 15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60" name="Shape 160"/>
        <p:cNvGrpSpPr/>
        <p:nvPr/>
      </p:nvGrpSpPr>
      <p:grpSpPr>
        <a:xfrm>
          <a:off x="0" y="0"/>
          <a:ext cx="0" cy="0"/>
          <a:chOff x="0" y="0"/>
          <a:chExt cx="0" cy="0"/>
        </a:xfrm>
      </p:grpSpPr>
      <p:sp>
        <p:nvSpPr>
          <p:cNvPr id="161" name="Google Shape;161;p75"/>
          <p:cNvSpPr txBox="1"/>
          <p:nvPr>
            <p:ph type="title"/>
          </p:nvPr>
        </p:nvSpPr>
        <p:spPr>
          <a:xfrm>
            <a:off x="777240" y="960121"/>
            <a:ext cx="10637520" cy="73056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8" name="Shape 168"/>
        <p:cNvGrpSpPr/>
        <p:nvPr/>
      </p:nvGrpSpPr>
      <p:grpSpPr>
        <a:xfrm>
          <a:off x="0" y="0"/>
          <a:ext cx="0" cy="0"/>
          <a:chOff x="0" y="0"/>
          <a:chExt cx="0" cy="0"/>
        </a:xfrm>
      </p:grpSpPr>
      <p:sp>
        <p:nvSpPr>
          <p:cNvPr id="169" name="Google Shape;169;p7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7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1" name="Google Shape;171;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4" name="Shape 174"/>
        <p:cNvGrpSpPr/>
        <p:nvPr/>
      </p:nvGrpSpPr>
      <p:grpSpPr>
        <a:xfrm>
          <a:off x="0" y="0"/>
          <a:ext cx="0" cy="0"/>
          <a:chOff x="0" y="0"/>
          <a:chExt cx="0" cy="0"/>
        </a:xfrm>
      </p:grpSpPr>
      <p:sp>
        <p:nvSpPr>
          <p:cNvPr id="175" name="Google Shape;175;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sp>
        <p:nvSpPr>
          <p:cNvPr id="181" name="Google Shape;181;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3" name="Google Shape;18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6" name="Shape 186"/>
        <p:cNvGrpSpPr/>
        <p:nvPr/>
      </p:nvGrpSpPr>
      <p:grpSpPr>
        <a:xfrm>
          <a:off x="0" y="0"/>
          <a:ext cx="0" cy="0"/>
          <a:chOff x="0" y="0"/>
          <a:chExt cx="0" cy="0"/>
        </a:xfrm>
      </p:grpSpPr>
      <p:sp>
        <p:nvSpPr>
          <p:cNvPr id="187" name="Google Shape;187;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3" name="Shape 193"/>
        <p:cNvGrpSpPr/>
        <p:nvPr/>
      </p:nvGrpSpPr>
      <p:grpSpPr>
        <a:xfrm>
          <a:off x="0" y="0"/>
          <a:ext cx="0" cy="0"/>
          <a:chOff x="0" y="0"/>
          <a:chExt cx="0" cy="0"/>
        </a:xfrm>
      </p:grpSpPr>
      <p:sp>
        <p:nvSpPr>
          <p:cNvPr id="194" name="Google Shape;194;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6" name="Google Shape;196;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8" name="Google Shape;198;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2" name="Shape 202"/>
        <p:cNvGrpSpPr/>
        <p:nvPr/>
      </p:nvGrpSpPr>
      <p:grpSpPr>
        <a:xfrm>
          <a:off x="0" y="0"/>
          <a:ext cx="0" cy="0"/>
          <a:chOff x="0" y="0"/>
          <a:chExt cx="0" cy="0"/>
        </a:xfrm>
      </p:grpSpPr>
      <p:sp>
        <p:nvSpPr>
          <p:cNvPr id="203" name="Google Shape;203;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sp>
        <p:nvSpPr>
          <p:cNvPr id="208" name="Google Shape;208;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1" name="Shape 211"/>
        <p:cNvGrpSpPr/>
        <p:nvPr/>
      </p:nvGrpSpPr>
      <p:grpSpPr>
        <a:xfrm>
          <a:off x="0" y="0"/>
          <a:ext cx="0" cy="0"/>
          <a:chOff x="0" y="0"/>
          <a:chExt cx="0" cy="0"/>
        </a:xfrm>
      </p:grpSpPr>
      <p:sp>
        <p:nvSpPr>
          <p:cNvPr id="212" name="Google Shape;212;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4" name="Google Shape;214;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5" name="Google Shape;21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45"/>
          <p:cNvSpPr txBox="1"/>
          <p:nvPr>
            <p:ph type="title"/>
          </p:nvPr>
        </p:nvSpPr>
        <p:spPr>
          <a:xfrm>
            <a:off x="963168" y="1060704"/>
            <a:ext cx="10265664" cy="62998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8" name="Shape 218"/>
        <p:cNvGrpSpPr/>
        <p:nvPr/>
      </p:nvGrpSpPr>
      <p:grpSpPr>
        <a:xfrm>
          <a:off x="0" y="0"/>
          <a:ext cx="0" cy="0"/>
          <a:chOff x="0" y="0"/>
          <a:chExt cx="0" cy="0"/>
        </a:xfrm>
      </p:grpSpPr>
      <p:sp>
        <p:nvSpPr>
          <p:cNvPr id="219" name="Google Shape;219;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85"/>
          <p:cNvSpPr/>
          <p:nvPr>
            <p:ph idx="2" type="pic"/>
          </p:nvPr>
        </p:nvSpPr>
        <p:spPr>
          <a:xfrm>
            <a:off x="5183188" y="987425"/>
            <a:ext cx="6172200" cy="4873625"/>
          </a:xfrm>
          <a:prstGeom prst="rect">
            <a:avLst/>
          </a:prstGeom>
          <a:noFill/>
          <a:ln>
            <a:noFill/>
          </a:ln>
        </p:spPr>
      </p:sp>
      <p:sp>
        <p:nvSpPr>
          <p:cNvPr id="221" name="Google Shape;221;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2" name="Google Shape;222;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5" name="Shape 225"/>
        <p:cNvGrpSpPr/>
        <p:nvPr/>
      </p:nvGrpSpPr>
      <p:grpSpPr>
        <a:xfrm>
          <a:off x="0" y="0"/>
          <a:ext cx="0" cy="0"/>
          <a:chOff x="0" y="0"/>
          <a:chExt cx="0" cy="0"/>
        </a:xfrm>
      </p:grpSpPr>
      <p:sp>
        <p:nvSpPr>
          <p:cNvPr id="226" name="Google Shape;226;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1" name="Shape 231"/>
        <p:cNvGrpSpPr/>
        <p:nvPr/>
      </p:nvGrpSpPr>
      <p:grpSpPr>
        <a:xfrm>
          <a:off x="0" y="0"/>
          <a:ext cx="0" cy="0"/>
          <a:chOff x="0" y="0"/>
          <a:chExt cx="0" cy="0"/>
        </a:xfrm>
      </p:grpSpPr>
      <p:sp>
        <p:nvSpPr>
          <p:cNvPr id="232" name="Google Shape;232;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3" name="Shape 243"/>
        <p:cNvGrpSpPr/>
        <p:nvPr/>
      </p:nvGrpSpPr>
      <p:grpSpPr>
        <a:xfrm>
          <a:off x="0" y="0"/>
          <a:ext cx="0" cy="0"/>
          <a:chOff x="0" y="0"/>
          <a:chExt cx="0" cy="0"/>
        </a:xfrm>
      </p:grpSpPr>
      <p:sp>
        <p:nvSpPr>
          <p:cNvPr id="244" name="Google Shape;244;p8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8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6" name="Google Shape;246;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9" name="Shape 249"/>
        <p:cNvGrpSpPr/>
        <p:nvPr/>
      </p:nvGrpSpPr>
      <p:grpSpPr>
        <a:xfrm>
          <a:off x="0" y="0"/>
          <a:ext cx="0" cy="0"/>
          <a:chOff x="0" y="0"/>
          <a:chExt cx="0" cy="0"/>
        </a:xfrm>
      </p:grpSpPr>
      <p:sp>
        <p:nvSpPr>
          <p:cNvPr id="250" name="Google Shape;250;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9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9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8" name="Google Shape;258;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1" name="Shape 261"/>
        <p:cNvGrpSpPr/>
        <p:nvPr/>
      </p:nvGrpSpPr>
      <p:grpSpPr>
        <a:xfrm>
          <a:off x="0" y="0"/>
          <a:ext cx="0" cy="0"/>
          <a:chOff x="0" y="0"/>
          <a:chExt cx="0" cy="0"/>
        </a:xfrm>
      </p:grpSpPr>
      <p:sp>
        <p:nvSpPr>
          <p:cNvPr id="262" name="Google Shape;262;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9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9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8" name="Shape 268"/>
        <p:cNvGrpSpPr/>
        <p:nvPr/>
      </p:nvGrpSpPr>
      <p:grpSpPr>
        <a:xfrm>
          <a:off x="0" y="0"/>
          <a:ext cx="0" cy="0"/>
          <a:chOff x="0" y="0"/>
          <a:chExt cx="0" cy="0"/>
        </a:xfrm>
      </p:grpSpPr>
      <p:sp>
        <p:nvSpPr>
          <p:cNvPr id="269" name="Google Shape;269;p9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9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1" name="Google Shape;271;p9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9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3" name="Google Shape;273;p9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7" name="Shape 277"/>
        <p:cNvGrpSpPr/>
        <p:nvPr/>
      </p:nvGrpSpPr>
      <p:grpSpPr>
        <a:xfrm>
          <a:off x="0" y="0"/>
          <a:ext cx="0" cy="0"/>
          <a:chOff x="0" y="0"/>
          <a:chExt cx="0" cy="0"/>
        </a:xfrm>
      </p:grpSpPr>
      <p:sp>
        <p:nvSpPr>
          <p:cNvPr id="278" name="Google Shape;278;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2" name="Shape 282"/>
        <p:cNvGrpSpPr/>
        <p:nvPr/>
      </p:nvGrpSpPr>
      <p:grpSpPr>
        <a:xfrm>
          <a:off x="0" y="0"/>
          <a:ext cx="0" cy="0"/>
          <a:chOff x="0" y="0"/>
          <a:chExt cx="0" cy="0"/>
        </a:xfrm>
      </p:grpSpPr>
      <p:sp>
        <p:nvSpPr>
          <p:cNvPr id="283" name="Google Shape;283;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6" name="Shape 286"/>
        <p:cNvGrpSpPr/>
        <p:nvPr/>
      </p:nvGrpSpPr>
      <p:grpSpPr>
        <a:xfrm>
          <a:off x="0" y="0"/>
          <a:ext cx="0" cy="0"/>
          <a:chOff x="0" y="0"/>
          <a:chExt cx="0" cy="0"/>
        </a:xfrm>
      </p:grpSpPr>
      <p:sp>
        <p:nvSpPr>
          <p:cNvPr id="287" name="Google Shape;287;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9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9" name="Google Shape;289;p9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0" name="Google Shape;290;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3" name="Shape 293"/>
        <p:cNvGrpSpPr/>
        <p:nvPr/>
      </p:nvGrpSpPr>
      <p:grpSpPr>
        <a:xfrm>
          <a:off x="0" y="0"/>
          <a:ext cx="0" cy="0"/>
          <a:chOff x="0" y="0"/>
          <a:chExt cx="0" cy="0"/>
        </a:xfrm>
      </p:grpSpPr>
      <p:sp>
        <p:nvSpPr>
          <p:cNvPr id="294" name="Google Shape;294;p9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97"/>
          <p:cNvSpPr/>
          <p:nvPr>
            <p:ph idx="2" type="pic"/>
          </p:nvPr>
        </p:nvSpPr>
        <p:spPr>
          <a:xfrm>
            <a:off x="5183188" y="987425"/>
            <a:ext cx="6172200" cy="4873625"/>
          </a:xfrm>
          <a:prstGeom prst="rect">
            <a:avLst/>
          </a:prstGeom>
          <a:noFill/>
          <a:ln>
            <a:noFill/>
          </a:ln>
        </p:spPr>
      </p:sp>
      <p:sp>
        <p:nvSpPr>
          <p:cNvPr id="296" name="Google Shape;296;p9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7" name="Google Shape;297;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0" name="Shape 300"/>
        <p:cNvGrpSpPr/>
        <p:nvPr/>
      </p:nvGrpSpPr>
      <p:grpSpPr>
        <a:xfrm>
          <a:off x="0" y="0"/>
          <a:ext cx="0" cy="0"/>
          <a:chOff x="0" y="0"/>
          <a:chExt cx="0" cy="0"/>
        </a:xfrm>
      </p:grpSpPr>
      <p:sp>
        <p:nvSpPr>
          <p:cNvPr id="301" name="Google Shape;301;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9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9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9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6" name="Shape 36"/>
        <p:cNvGrpSpPr/>
        <p:nvPr/>
      </p:nvGrpSpPr>
      <p:grpSpPr>
        <a:xfrm>
          <a:off x="0" y="0"/>
          <a:ext cx="0" cy="0"/>
          <a:chOff x="0" y="0"/>
          <a:chExt cx="0" cy="0"/>
        </a:xfrm>
      </p:grpSpPr>
      <p:sp>
        <p:nvSpPr>
          <p:cNvPr id="37" name="Google Shape;37;p48"/>
          <p:cNvSpPr txBox="1"/>
          <p:nvPr>
            <p:ph type="title"/>
          </p:nvPr>
        </p:nvSpPr>
        <p:spPr>
          <a:xfrm>
            <a:off x="777240" y="960121"/>
            <a:ext cx="10637520" cy="73056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38" name="Shape 38"/>
        <p:cNvGrpSpPr/>
        <p:nvPr/>
      </p:nvGrpSpPr>
      <p:grpSpPr>
        <a:xfrm>
          <a:off x="0" y="0"/>
          <a:ext cx="0" cy="0"/>
          <a:chOff x="0" y="0"/>
          <a:chExt cx="0" cy="0"/>
        </a:xfrm>
      </p:grpSpPr>
      <p:sp>
        <p:nvSpPr>
          <p:cNvPr id="39" name="Google Shape;39;p49"/>
          <p:cNvSpPr/>
          <p:nvPr/>
        </p:nvSpPr>
        <p:spPr>
          <a:xfrm>
            <a:off x="0" y="0"/>
            <a:ext cx="12192000" cy="6857999"/>
          </a:xfrm>
          <a:prstGeom prst="rect">
            <a:avLst/>
          </a:prstGeom>
          <a:solidFill>
            <a:srgbClr val="50637E"/>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 name="Google Shape;40;p49"/>
          <p:cNvPicPr preferRelativeResize="0"/>
          <p:nvPr/>
        </p:nvPicPr>
        <p:blipFill rotWithShape="1">
          <a:blip r:embed="rId2">
            <a:alphaModFix/>
          </a:blip>
          <a:srcRect b="0" l="0" r="0" t="0"/>
          <a:stretch/>
        </p:blipFill>
        <p:spPr>
          <a:xfrm>
            <a:off x="8993356" y="4042944"/>
            <a:ext cx="2300066" cy="2046706"/>
          </a:xfrm>
          <a:prstGeom prst="flowChartConnector">
            <a:avLst/>
          </a:prstGeom>
          <a:noFill/>
          <a:ln>
            <a:noFill/>
          </a:ln>
        </p:spPr>
      </p:pic>
      <p:sp>
        <p:nvSpPr>
          <p:cNvPr id="41" name="Google Shape;41;p4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4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4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p49"/>
          <p:cNvSpPr txBox="1"/>
          <p:nvPr/>
        </p:nvSpPr>
        <p:spPr>
          <a:xfrm>
            <a:off x="838200" y="6356350"/>
            <a:ext cx="7315200"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rgbClr val="757575"/>
                </a:solidFill>
                <a:latin typeface="Calibri"/>
                <a:ea typeface="Calibri"/>
                <a:cs typeface="Calibri"/>
                <a:sym typeface="Calibri"/>
              </a:rPr>
              <a:t>The Importance of Biosecurity on Swine Herd Viability and Performance (LinatocM)</a:t>
            </a:r>
            <a:endParaRPr sz="1200">
              <a:solidFill>
                <a:srgbClr val="757575"/>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 name="Shape 52"/>
        <p:cNvGrpSpPr/>
        <p:nvPr/>
      </p:nvGrpSpPr>
      <p:grpSpPr>
        <a:xfrm>
          <a:off x="0" y="0"/>
          <a:ext cx="0" cy="0"/>
          <a:chOff x="0" y="0"/>
          <a:chExt cx="0" cy="0"/>
        </a:xfrm>
      </p:grpSpPr>
      <p:sp>
        <p:nvSpPr>
          <p:cNvPr id="53" name="Google Shape;53;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 name="Google Shape;55;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3.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2" Type="http://schemas.openxmlformats.org/officeDocument/2006/relationships/theme" Target="../theme/theme7.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2" Type="http://schemas.openxmlformats.org/officeDocument/2006/relationships/theme" Target="../theme/theme1.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41"/>
          <p:cNvGrpSpPr/>
          <p:nvPr/>
        </p:nvGrpSpPr>
        <p:grpSpPr>
          <a:xfrm>
            <a:off x="0" y="25534"/>
            <a:ext cx="11414760" cy="6806375"/>
            <a:chOff x="0" y="25534"/>
            <a:chExt cx="11414760" cy="6806375"/>
          </a:xfrm>
        </p:grpSpPr>
        <p:sp>
          <p:nvSpPr>
            <p:cNvPr id="11" name="Google Shape;11;p41"/>
            <p:cNvSpPr txBox="1"/>
            <p:nvPr/>
          </p:nvSpPr>
          <p:spPr>
            <a:xfrm>
              <a:off x="0" y="87089"/>
              <a:ext cx="756208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chemeClr val="lt1"/>
                  </a:solidFill>
                  <a:latin typeface="Calibri"/>
                  <a:ea typeface="Calibri"/>
                  <a:cs typeface="Calibri"/>
                  <a:sym typeface="Calibri"/>
                </a:rPr>
                <a:t>PLEASE STAY WITHIN THE WHITE SPACE. </a:t>
              </a:r>
              <a:endParaRPr b="0" i="0" sz="3200" u="none" cap="none" strike="noStrike">
                <a:solidFill>
                  <a:schemeClr val="lt1"/>
                </a:solidFill>
                <a:latin typeface="Calibri"/>
                <a:ea typeface="Calibri"/>
                <a:cs typeface="Calibri"/>
                <a:sym typeface="Calibri"/>
              </a:endParaRPr>
            </a:p>
          </p:txBody>
        </p:sp>
        <p:sp>
          <p:nvSpPr>
            <p:cNvPr id="12" name="Google Shape;12;p41"/>
            <p:cNvSpPr txBox="1"/>
            <p:nvPr/>
          </p:nvSpPr>
          <p:spPr>
            <a:xfrm>
              <a:off x="7562088" y="25534"/>
              <a:ext cx="385267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ANYTHING IN THE BLUE MARGIN WILL NOT SHOW UP ON SCREEN</a:t>
              </a:r>
              <a:endParaRPr b="0" i="0" sz="2000" u="none" cap="none" strike="noStrike">
                <a:solidFill>
                  <a:schemeClr val="lt1"/>
                </a:solidFill>
                <a:latin typeface="Calibri"/>
                <a:ea typeface="Calibri"/>
                <a:cs typeface="Calibri"/>
                <a:sym typeface="Calibri"/>
              </a:endParaRPr>
            </a:p>
          </p:txBody>
        </p:sp>
        <p:sp>
          <p:nvSpPr>
            <p:cNvPr id="13" name="Google Shape;13;p41"/>
            <p:cNvSpPr txBox="1"/>
            <p:nvPr/>
          </p:nvSpPr>
          <p:spPr>
            <a:xfrm>
              <a:off x="0" y="6124023"/>
              <a:ext cx="821131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PLEASE ONLY USE THIS TEMPLATE. KINDLY FOLLOW THE PRESCRIBED TITLE FONT SIZE (44) AND FIRST LEVEL FONT SIZE (28) . MINIMUM FONT SIZE=24</a:t>
              </a:r>
              <a:endParaRPr b="0" i="0" sz="2000" u="none" cap="none" strike="noStrike">
                <a:solidFill>
                  <a:schemeClr val="lt1"/>
                </a:solidFill>
                <a:latin typeface="Calibri"/>
                <a:ea typeface="Calibri"/>
                <a:cs typeface="Calibri"/>
                <a:sym typeface="Calibri"/>
              </a:endParaRPr>
            </a:p>
          </p:txBody>
        </p:sp>
      </p:grpSp>
      <p:sp>
        <p:nvSpPr>
          <p:cNvPr id="14" name="Google Shape;14;p41"/>
          <p:cNvSpPr/>
          <p:nvPr/>
        </p:nvSpPr>
        <p:spPr>
          <a:xfrm>
            <a:off x="356616" y="758953"/>
            <a:ext cx="11478768" cy="53400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 name="Google Shape;15;p41"/>
          <p:cNvSpPr txBox="1"/>
          <p:nvPr>
            <p:ph type="title"/>
          </p:nvPr>
        </p:nvSpPr>
        <p:spPr>
          <a:xfrm>
            <a:off x="777240" y="960121"/>
            <a:ext cx="10637520" cy="73056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41"/>
          <p:cNvSpPr txBox="1"/>
          <p:nvPr>
            <p:ph idx="1" type="body"/>
          </p:nvPr>
        </p:nvSpPr>
        <p:spPr>
          <a:xfrm>
            <a:off x="777240" y="1825625"/>
            <a:ext cx="10637520" cy="407225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62"/>
          <p:cNvSpPr/>
          <p:nvPr/>
        </p:nvSpPr>
        <p:spPr>
          <a:xfrm>
            <a:off x="356616" y="758953"/>
            <a:ext cx="11478768" cy="53400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62"/>
          <p:cNvSpPr txBox="1"/>
          <p:nvPr>
            <p:ph type="title"/>
          </p:nvPr>
        </p:nvSpPr>
        <p:spPr>
          <a:xfrm>
            <a:off x="777240" y="960121"/>
            <a:ext cx="10637520" cy="73056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4" name="Google Shape;124;p62"/>
          <p:cNvSpPr txBox="1"/>
          <p:nvPr>
            <p:ph idx="1" type="body"/>
          </p:nvPr>
        </p:nvSpPr>
        <p:spPr>
          <a:xfrm>
            <a:off x="777240" y="1825625"/>
            <a:ext cx="10637520" cy="407225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grpSp>
        <p:nvGrpSpPr>
          <p:cNvPr id="140" name="Google Shape;140;p69"/>
          <p:cNvGrpSpPr/>
          <p:nvPr/>
        </p:nvGrpSpPr>
        <p:grpSpPr>
          <a:xfrm>
            <a:off x="0" y="25534"/>
            <a:ext cx="11414760" cy="6806375"/>
            <a:chOff x="0" y="25534"/>
            <a:chExt cx="11414760" cy="6806375"/>
          </a:xfrm>
        </p:grpSpPr>
        <p:sp>
          <p:nvSpPr>
            <p:cNvPr id="141" name="Google Shape;141;p69"/>
            <p:cNvSpPr txBox="1"/>
            <p:nvPr/>
          </p:nvSpPr>
          <p:spPr>
            <a:xfrm>
              <a:off x="0" y="87089"/>
              <a:ext cx="756208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lt1"/>
                  </a:solidFill>
                  <a:latin typeface="Calibri"/>
                  <a:ea typeface="Calibri"/>
                  <a:cs typeface="Calibri"/>
                  <a:sym typeface="Calibri"/>
                </a:rPr>
                <a:t>PLEASE STAY WITHIN THE WHITE SPACE. </a:t>
              </a:r>
              <a:endParaRPr sz="3200">
                <a:solidFill>
                  <a:schemeClr val="lt1"/>
                </a:solidFill>
                <a:latin typeface="Calibri"/>
                <a:ea typeface="Calibri"/>
                <a:cs typeface="Calibri"/>
                <a:sym typeface="Calibri"/>
              </a:endParaRPr>
            </a:p>
          </p:txBody>
        </p:sp>
        <p:sp>
          <p:nvSpPr>
            <p:cNvPr id="142" name="Google Shape;142;p69"/>
            <p:cNvSpPr txBox="1"/>
            <p:nvPr/>
          </p:nvSpPr>
          <p:spPr>
            <a:xfrm>
              <a:off x="7562088" y="25534"/>
              <a:ext cx="385267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ANYTHING IN THE BLUE MARGIN WILL NOT SHOW UP ON SCREEN</a:t>
              </a:r>
              <a:endParaRPr sz="2000">
                <a:solidFill>
                  <a:schemeClr val="lt1"/>
                </a:solidFill>
                <a:latin typeface="Calibri"/>
                <a:ea typeface="Calibri"/>
                <a:cs typeface="Calibri"/>
                <a:sym typeface="Calibri"/>
              </a:endParaRPr>
            </a:p>
          </p:txBody>
        </p:sp>
        <p:sp>
          <p:nvSpPr>
            <p:cNvPr id="143" name="Google Shape;143;p69"/>
            <p:cNvSpPr txBox="1"/>
            <p:nvPr/>
          </p:nvSpPr>
          <p:spPr>
            <a:xfrm>
              <a:off x="0" y="6124023"/>
              <a:ext cx="821131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PLEASE ONLY USE THIS TEMPLATE. KINDLY FOLLOW THE PRESCRIBED TITLE FONT SIZE (44) AND FIRST LEVEL FONT SIZE (28) . MINIMUM FONT SIZE=24</a:t>
              </a:r>
              <a:endParaRPr sz="2000">
                <a:solidFill>
                  <a:schemeClr val="lt1"/>
                </a:solidFill>
                <a:latin typeface="Calibri"/>
                <a:ea typeface="Calibri"/>
                <a:cs typeface="Calibri"/>
                <a:sym typeface="Calibri"/>
              </a:endParaRPr>
            </a:p>
          </p:txBody>
        </p:sp>
      </p:grpSp>
      <p:sp>
        <p:nvSpPr>
          <p:cNvPr id="144" name="Google Shape;144;p69"/>
          <p:cNvSpPr/>
          <p:nvPr/>
        </p:nvSpPr>
        <p:spPr>
          <a:xfrm>
            <a:off x="356616" y="758953"/>
            <a:ext cx="11478768" cy="53400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69"/>
          <p:cNvSpPr txBox="1"/>
          <p:nvPr>
            <p:ph type="title"/>
          </p:nvPr>
        </p:nvSpPr>
        <p:spPr>
          <a:xfrm>
            <a:off x="777240" y="960121"/>
            <a:ext cx="10637520" cy="73056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6" name="Google Shape;146;p69"/>
          <p:cNvSpPr txBox="1"/>
          <p:nvPr>
            <p:ph idx="1" type="body"/>
          </p:nvPr>
        </p:nvSpPr>
        <p:spPr>
          <a:xfrm>
            <a:off x="777240" y="1825625"/>
            <a:ext cx="10637520" cy="407225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69"/>
          <p:cNvSpPr txBox="1"/>
          <p:nvPr/>
        </p:nvSpPr>
        <p:spPr>
          <a:xfrm>
            <a:off x="8601456" y="6124023"/>
            <a:ext cx="3486912" cy="70788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Calibri"/>
                <a:ea typeface="Calibri"/>
                <a:cs typeface="Calibri"/>
                <a:sym typeface="Calibri"/>
              </a:rPr>
              <a:t>PLEASE DO NOT EDIT THE SLIDE MASTER. THANK YOU</a:t>
            </a:r>
            <a:endParaRPr sz="20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4" name="Google Shape;164;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 name="Google Shape;165;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6" name="Google Shape;166;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9" name="Google Shape;239;p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1" name="Google Shape;241;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2" name="Google Shape;242;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1"/>
          <p:cNvSpPr txBox="1"/>
          <p:nvPr>
            <p:ph type="ctrTitle"/>
          </p:nvPr>
        </p:nvSpPr>
        <p:spPr>
          <a:xfrm>
            <a:off x="583264" y="1015999"/>
            <a:ext cx="5122535" cy="327336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4400"/>
              <a:t>Lessons Learned from Evaluating Biosecurity Practice in Commercial Farms in the Fight against ASF</a:t>
            </a:r>
            <a:endParaRPr b="1" sz="4400"/>
          </a:p>
        </p:txBody>
      </p:sp>
      <p:sp>
        <p:nvSpPr>
          <p:cNvPr id="317" name="Google Shape;317;p1"/>
          <p:cNvSpPr txBox="1"/>
          <p:nvPr>
            <p:ph idx="1" type="subTitle"/>
          </p:nvPr>
        </p:nvSpPr>
        <p:spPr>
          <a:xfrm>
            <a:off x="583264" y="4645629"/>
            <a:ext cx="4672227" cy="119637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a:t>Marlon L. Linatoc, DVM Dip PCSP</a:t>
            </a:r>
            <a:endParaRPr/>
          </a:p>
          <a:p>
            <a:pPr indent="0" lvl="0" marL="0" rtl="0" algn="l">
              <a:lnSpc>
                <a:spcPct val="90000"/>
              </a:lnSpc>
              <a:spcBef>
                <a:spcPts val="1000"/>
              </a:spcBef>
              <a:spcAft>
                <a:spcPts val="0"/>
              </a:spcAft>
              <a:buClr>
                <a:schemeClr val="dk1"/>
              </a:buClr>
              <a:buSzPts val="2400"/>
              <a:buNone/>
            </a:pPr>
            <a:r>
              <a:rPr lang="en-US"/>
              <a:t>Swine Health and Production Efficiency Consultant</a:t>
            </a:r>
            <a:endParaRPr/>
          </a:p>
        </p:txBody>
      </p:sp>
      <p:pic>
        <p:nvPicPr>
          <p:cNvPr descr="A person wearing a mask and gloves holding a piglet&#10;&#10;AI-generated content may be incorrect." id="318" name="Google Shape;318;p1"/>
          <p:cNvPicPr preferRelativeResize="0"/>
          <p:nvPr/>
        </p:nvPicPr>
        <p:blipFill rotWithShape="1">
          <a:blip r:embed="rId3">
            <a:alphaModFix/>
          </a:blip>
          <a:srcRect b="17737" l="0" r="-1" t="7488"/>
          <a:stretch/>
        </p:blipFill>
        <p:spPr>
          <a:xfrm>
            <a:off x="6517559" y="792004"/>
            <a:ext cx="5289976" cy="5273992"/>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0"/>
          <p:cNvSpPr txBox="1"/>
          <p:nvPr>
            <p:ph type="title"/>
          </p:nvPr>
        </p:nvSpPr>
        <p:spPr>
          <a:xfrm>
            <a:off x="664834" y="1819564"/>
            <a:ext cx="10296144" cy="143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Case Studies – Interactions with Farms on Biosecurity Improvement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1"/>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sp>
        <p:nvSpPr>
          <p:cNvPr id="405" name="Google Shape;405;p11"/>
          <p:cNvSpPr txBox="1"/>
          <p:nvPr>
            <p:ph idx="1" type="body"/>
          </p:nvPr>
        </p:nvSpPr>
        <p:spPr>
          <a:xfrm>
            <a:off x="529058" y="1625601"/>
            <a:ext cx="10185123" cy="449810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600"/>
              <a:buNone/>
            </a:pPr>
            <a:r>
              <a:rPr b="0" i="0" lang="en-US" sz="2600" u="none" strike="noStrike">
                <a:solidFill>
                  <a:srgbClr val="575757"/>
                </a:solidFill>
              </a:rPr>
              <a:t>Biosecurity in Place</a:t>
            </a:r>
            <a:endParaRPr/>
          </a:p>
          <a:p>
            <a:pPr indent="-165100" lvl="1" marL="341313" rtl="0" algn="l">
              <a:lnSpc>
                <a:spcPct val="90000"/>
              </a:lnSpc>
              <a:spcBef>
                <a:spcPts val="500"/>
              </a:spcBef>
              <a:spcAft>
                <a:spcPts val="0"/>
              </a:spcAft>
              <a:buClr>
                <a:srgbClr val="575757"/>
              </a:buClr>
              <a:buSzPts val="2600"/>
              <a:buChar char="•"/>
            </a:pPr>
            <a:r>
              <a:rPr b="0" i="0" lang="en-US" sz="2600" u="none" strike="noStrike">
                <a:solidFill>
                  <a:srgbClr val="575757"/>
                </a:solidFill>
              </a:rPr>
              <a:t>Fully fenced perimeter. Tire vat, Spray Vehicle at entrance</a:t>
            </a:r>
            <a:endParaRPr/>
          </a:p>
          <a:p>
            <a:pPr indent="-165100" lvl="1" marL="341313" rtl="0" algn="l">
              <a:lnSpc>
                <a:spcPct val="90000"/>
              </a:lnSpc>
              <a:spcBef>
                <a:spcPts val="500"/>
              </a:spcBef>
              <a:spcAft>
                <a:spcPts val="0"/>
              </a:spcAft>
              <a:buClr>
                <a:srgbClr val="575757"/>
              </a:buClr>
              <a:buSzPts val="2600"/>
              <a:buChar char="•"/>
            </a:pPr>
            <a:r>
              <a:rPr b="0" i="0" lang="en-US" sz="2600" u="none" strike="noStrike">
                <a:solidFill>
                  <a:srgbClr val="575757"/>
                </a:solidFill>
              </a:rPr>
              <a:t>Parking 200m away from the Pig area</a:t>
            </a:r>
            <a:endParaRPr/>
          </a:p>
          <a:p>
            <a:pPr indent="-165100" lvl="1" marL="341313" rtl="0" algn="l">
              <a:lnSpc>
                <a:spcPct val="90000"/>
              </a:lnSpc>
              <a:spcBef>
                <a:spcPts val="500"/>
              </a:spcBef>
              <a:spcAft>
                <a:spcPts val="0"/>
              </a:spcAft>
              <a:buClr>
                <a:srgbClr val="575757"/>
              </a:buClr>
              <a:buSzPts val="2600"/>
              <a:buChar char="•"/>
            </a:pPr>
            <a:r>
              <a:rPr b="0" i="0" lang="en-US" sz="2600" u="none" strike="noStrike">
                <a:solidFill>
                  <a:srgbClr val="575757"/>
                </a:solidFill>
              </a:rPr>
              <a:t>Shower, change of clothes, footwear, Required at Gate of Pig Area</a:t>
            </a:r>
            <a:endParaRPr/>
          </a:p>
          <a:p>
            <a:pPr indent="0" lvl="1" marL="176213" rtl="0" algn="l">
              <a:lnSpc>
                <a:spcPct val="90000"/>
              </a:lnSpc>
              <a:spcBef>
                <a:spcPts val="500"/>
              </a:spcBef>
              <a:spcAft>
                <a:spcPts val="0"/>
              </a:spcAft>
              <a:buClr>
                <a:schemeClr val="dk1"/>
              </a:buClr>
              <a:buSzPts val="1800"/>
              <a:buNone/>
            </a:pPr>
            <a:r>
              <a:t/>
            </a:r>
            <a:endParaRPr b="0" i="0" sz="1800" u="none" strike="noStrike">
              <a:solidFill>
                <a:srgbClr val="575757"/>
              </a:solidFill>
            </a:endParaRPr>
          </a:p>
          <a:p>
            <a:pPr indent="0" lvl="0" marL="0" rtl="0" algn="l">
              <a:lnSpc>
                <a:spcPct val="90000"/>
              </a:lnSpc>
              <a:spcBef>
                <a:spcPts val="1000"/>
              </a:spcBef>
              <a:spcAft>
                <a:spcPts val="0"/>
              </a:spcAft>
              <a:buClr>
                <a:srgbClr val="575757"/>
              </a:buClr>
              <a:buSzPts val="2600"/>
              <a:buNone/>
            </a:pPr>
            <a:r>
              <a:rPr b="0" i="0" lang="en-US" sz="2600" u="none" strike="noStrike">
                <a:solidFill>
                  <a:srgbClr val="575757"/>
                </a:solidFill>
              </a:rPr>
              <a:t>Health Status Pre-ASF: Positive but stable for PRRS, Mhyo, APP </a:t>
            </a:r>
            <a:endParaRPr/>
          </a:p>
          <a:p>
            <a:pPr indent="-114300" lvl="1" marL="685800" rtl="0" algn="l">
              <a:lnSpc>
                <a:spcPct val="90000"/>
              </a:lnSpc>
              <a:spcBef>
                <a:spcPts val="500"/>
              </a:spcBef>
              <a:spcAft>
                <a:spcPts val="0"/>
              </a:spcAft>
              <a:buClr>
                <a:schemeClr val="dk1"/>
              </a:buClr>
              <a:buSzPts val="1800"/>
              <a:buNone/>
            </a:pPr>
            <a:r>
              <a:t/>
            </a:r>
            <a:endParaRPr b="0" i="0" sz="1800" u="none" strike="noStrike">
              <a:solidFill>
                <a:srgbClr val="57575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2"/>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grpSp>
        <p:nvGrpSpPr>
          <p:cNvPr id="411" name="Google Shape;411;p12"/>
          <p:cNvGrpSpPr/>
          <p:nvPr/>
        </p:nvGrpSpPr>
        <p:grpSpPr>
          <a:xfrm>
            <a:off x="440913" y="1502868"/>
            <a:ext cx="9869297" cy="1003791"/>
            <a:chOff x="6807" y="429835"/>
            <a:chExt cx="9869297" cy="1003790"/>
          </a:xfrm>
        </p:grpSpPr>
        <p:sp>
          <p:nvSpPr>
            <p:cNvPr id="412" name="Google Shape;412;p12"/>
            <p:cNvSpPr/>
            <p:nvPr/>
          </p:nvSpPr>
          <p:spPr>
            <a:xfrm>
              <a:off x="6807" y="429835"/>
              <a:ext cx="3168759" cy="977012"/>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2"/>
            <p:cNvSpPr txBox="1"/>
            <p:nvPr/>
          </p:nvSpPr>
          <p:spPr>
            <a:xfrm rot="-5400000">
              <a:off x="-76891" y="513534"/>
              <a:ext cx="801150" cy="633751"/>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2019</a:t>
              </a:r>
              <a:endParaRPr/>
            </a:p>
          </p:txBody>
        </p:sp>
        <p:sp>
          <p:nvSpPr>
            <p:cNvPr id="414" name="Google Shape;414;p12"/>
            <p:cNvSpPr/>
            <p:nvPr/>
          </p:nvSpPr>
          <p:spPr>
            <a:xfrm>
              <a:off x="608844" y="429835"/>
              <a:ext cx="2360725" cy="97701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2"/>
            <p:cNvSpPr txBox="1"/>
            <p:nvPr/>
          </p:nvSpPr>
          <p:spPr>
            <a:xfrm>
              <a:off x="608844" y="429835"/>
              <a:ext cx="2360725" cy="977012"/>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Dec </a:t>
              </a:r>
              <a:endParaRPr/>
            </a:p>
          </p:txBody>
        </p:sp>
        <p:sp>
          <p:nvSpPr>
            <p:cNvPr id="416" name="Google Shape;416;p12"/>
            <p:cNvSpPr/>
            <p:nvPr/>
          </p:nvSpPr>
          <p:spPr>
            <a:xfrm>
              <a:off x="3271162" y="429835"/>
              <a:ext cx="3192658" cy="986353"/>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2"/>
            <p:cNvSpPr txBox="1"/>
            <p:nvPr/>
          </p:nvSpPr>
          <p:spPr>
            <a:xfrm rot="-5400000">
              <a:off x="3186023" y="514974"/>
              <a:ext cx="808809" cy="638531"/>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2019</a:t>
              </a:r>
              <a:endParaRPr sz="1800">
                <a:solidFill>
                  <a:schemeClr val="lt1"/>
                </a:solidFill>
                <a:latin typeface="Calibri"/>
                <a:ea typeface="Calibri"/>
                <a:cs typeface="Calibri"/>
                <a:sym typeface="Calibri"/>
              </a:endParaRPr>
            </a:p>
          </p:txBody>
        </p:sp>
        <p:sp>
          <p:nvSpPr>
            <p:cNvPr id="418" name="Google Shape;418;p12"/>
            <p:cNvSpPr/>
            <p:nvPr/>
          </p:nvSpPr>
          <p:spPr>
            <a:xfrm rot="5400000">
              <a:off x="2918053" y="743803"/>
              <a:ext cx="481575" cy="409696"/>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2"/>
            <p:cNvSpPr/>
            <p:nvPr/>
          </p:nvSpPr>
          <p:spPr>
            <a:xfrm>
              <a:off x="3876246" y="429835"/>
              <a:ext cx="2378530" cy="98635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2"/>
            <p:cNvSpPr txBox="1"/>
            <p:nvPr/>
          </p:nvSpPr>
          <p:spPr>
            <a:xfrm>
              <a:off x="3876246" y="429835"/>
              <a:ext cx="2378530" cy="986353"/>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Dec</a:t>
              </a:r>
              <a:endParaRPr/>
            </a:p>
          </p:txBody>
        </p:sp>
        <p:sp>
          <p:nvSpPr>
            <p:cNvPr id="421" name="Google Shape;421;p12"/>
            <p:cNvSpPr/>
            <p:nvPr/>
          </p:nvSpPr>
          <p:spPr>
            <a:xfrm>
              <a:off x="6559417" y="429835"/>
              <a:ext cx="3316687" cy="1003790"/>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2"/>
            <p:cNvSpPr txBox="1"/>
            <p:nvPr/>
          </p:nvSpPr>
          <p:spPr>
            <a:xfrm rot="-5400000">
              <a:off x="6479532" y="509720"/>
              <a:ext cx="823107" cy="663337"/>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2020</a:t>
              </a:r>
              <a:endParaRPr sz="1800">
                <a:solidFill>
                  <a:schemeClr val="lt1"/>
                </a:solidFill>
                <a:latin typeface="Calibri"/>
                <a:ea typeface="Calibri"/>
                <a:cs typeface="Calibri"/>
                <a:sym typeface="Calibri"/>
              </a:endParaRPr>
            </a:p>
          </p:txBody>
        </p:sp>
        <p:sp>
          <p:nvSpPr>
            <p:cNvPr id="423" name="Google Shape;423;p12"/>
            <p:cNvSpPr/>
            <p:nvPr/>
          </p:nvSpPr>
          <p:spPr>
            <a:xfrm rot="5400000">
              <a:off x="6203624" y="767538"/>
              <a:ext cx="481575" cy="409696"/>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2"/>
            <p:cNvSpPr/>
            <p:nvPr/>
          </p:nvSpPr>
          <p:spPr>
            <a:xfrm>
              <a:off x="7180315" y="429835"/>
              <a:ext cx="2470932" cy="100379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2"/>
            <p:cNvSpPr txBox="1"/>
            <p:nvPr/>
          </p:nvSpPr>
          <p:spPr>
            <a:xfrm>
              <a:off x="7180315" y="429835"/>
              <a:ext cx="2470932" cy="1003790"/>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Jan </a:t>
              </a:r>
              <a:r>
                <a:rPr lang="en-US" sz="3600">
                  <a:solidFill>
                    <a:schemeClr val="lt1"/>
                  </a:solidFill>
                  <a:latin typeface="Calibri"/>
                  <a:ea typeface="Calibri"/>
                  <a:cs typeface="Calibri"/>
                  <a:sym typeface="Calibri"/>
                </a:rPr>
                <a:t>2</a:t>
              </a:r>
              <a:r>
                <a:rPr baseline="30000" lang="en-US" sz="3600">
                  <a:solidFill>
                    <a:schemeClr val="lt1"/>
                  </a:solidFill>
                  <a:latin typeface="Calibri"/>
                  <a:ea typeface="Calibri"/>
                  <a:cs typeface="Calibri"/>
                  <a:sym typeface="Calibri"/>
                </a:rPr>
                <a:t>nd</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grpSp>
      <p:sp>
        <p:nvSpPr>
          <p:cNvPr id="426" name="Google Shape;426;p12"/>
          <p:cNvSpPr txBox="1"/>
          <p:nvPr/>
        </p:nvSpPr>
        <p:spPr>
          <a:xfrm>
            <a:off x="526474" y="2531581"/>
            <a:ext cx="3168075"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Initial Case</a:t>
            </a:r>
            <a:endParaRPr/>
          </a:p>
          <a:p>
            <a:pPr indent="-176213" lvl="0" marL="176213" marR="0" rtl="0" algn="l">
              <a:spcBef>
                <a:spcPts val="0"/>
              </a:spcBef>
              <a:spcAft>
                <a:spcPts val="0"/>
              </a:spcAft>
              <a:buNone/>
            </a:pPr>
            <a:r>
              <a:rPr lang="en-US" sz="2400">
                <a:solidFill>
                  <a:schemeClr val="dk1"/>
                </a:solidFill>
                <a:latin typeface="Calibri"/>
                <a:ea typeface="Calibri"/>
                <a:cs typeface="Calibri"/>
                <a:sym typeface="Calibri"/>
              </a:rPr>
              <a:t>Breeding Bldg. 4,      ~30-50d pregnant</a:t>
            </a:r>
            <a:endParaRPr/>
          </a:p>
          <a:p>
            <a:pPr indent="-176213" lvl="0" marL="176213" marR="0" rtl="0" algn="l">
              <a:spcBef>
                <a:spcPts val="0"/>
              </a:spcBef>
              <a:spcAft>
                <a:spcPts val="0"/>
              </a:spcAft>
              <a:buNone/>
            </a:pPr>
            <a:r>
              <a:rPr lang="en-US" sz="2400">
                <a:solidFill>
                  <a:schemeClr val="dk1"/>
                </a:solidFill>
                <a:latin typeface="Calibri"/>
                <a:ea typeface="Calibri"/>
                <a:cs typeface="Calibri"/>
                <a:sym typeface="Calibri"/>
              </a:rPr>
              <a:t>O</a:t>
            </a:r>
            <a:r>
              <a:rPr b="0" i="0" lang="en-US" sz="2400" u="none" strike="noStrike">
                <a:solidFill>
                  <a:schemeClr val="dk1"/>
                </a:solidFill>
                <a:latin typeface="Calibri"/>
                <a:ea typeface="Calibri"/>
                <a:cs typeface="Calibri"/>
                <a:sym typeface="Calibri"/>
              </a:rPr>
              <a:t>ff-feed ~6 sows (AM)(different places in the building), </a:t>
            </a:r>
            <a:endParaRPr/>
          </a:p>
          <a:p>
            <a:pPr indent="-176213" lvl="0" marL="176213" marR="0" rtl="0" algn="l">
              <a:spcBef>
                <a:spcPts val="0"/>
              </a:spcBef>
              <a:spcAft>
                <a:spcPts val="0"/>
              </a:spcAft>
              <a:buNone/>
            </a:pPr>
            <a:r>
              <a:rPr lang="en-US" sz="2400">
                <a:solidFill>
                  <a:schemeClr val="dk1"/>
                </a:solidFill>
                <a:latin typeface="Calibri"/>
                <a:ea typeface="Calibri"/>
                <a:cs typeface="Calibri"/>
                <a:sym typeface="Calibri"/>
              </a:rPr>
              <a:t>A</a:t>
            </a:r>
            <a:r>
              <a:rPr b="0" i="0" lang="en-US" sz="2400" u="none" strike="noStrike">
                <a:solidFill>
                  <a:schemeClr val="dk1"/>
                </a:solidFill>
                <a:latin typeface="Calibri"/>
                <a:ea typeface="Calibri"/>
                <a:cs typeface="Calibri"/>
                <a:sym typeface="Calibri"/>
              </a:rPr>
              <a:t>ll aborted late PM with high fever 40.5C,</a:t>
            </a:r>
            <a:endParaRPr/>
          </a:p>
          <a:p>
            <a:pPr indent="-176213" lvl="0" marL="176213" marR="0" rtl="0" algn="l">
              <a:spcBef>
                <a:spcPts val="0"/>
              </a:spcBef>
              <a:spcAft>
                <a:spcPts val="0"/>
              </a:spcAft>
              <a:buNone/>
            </a:pPr>
            <a:r>
              <a:rPr b="0" i="0" lang="en-US" sz="2400" u="none" strike="noStrike">
                <a:solidFill>
                  <a:schemeClr val="dk1"/>
                </a:solidFill>
                <a:latin typeface="Calibri"/>
                <a:ea typeface="Calibri"/>
                <a:cs typeface="Calibri"/>
                <a:sym typeface="Calibri"/>
              </a:rPr>
              <a:t>All died the next 3 days.</a:t>
            </a:r>
            <a:endParaRPr b="0" i="0" sz="16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427" name="Google Shape;427;p12"/>
          <p:cNvSpPr txBox="1"/>
          <p:nvPr/>
        </p:nvSpPr>
        <p:spPr>
          <a:xfrm>
            <a:off x="3773059" y="2531581"/>
            <a:ext cx="3009019" cy="1200329"/>
          </a:xfrm>
          <a:prstGeom prst="rect">
            <a:avLst/>
          </a:prstGeom>
          <a:noFill/>
          <a:ln>
            <a:noFill/>
          </a:ln>
        </p:spPr>
        <p:txBody>
          <a:bodyPr anchorCtr="0" anchor="t" bIns="45700" lIns="91425" spcFirstLastPara="1" rIns="91425" wrap="square" tIns="45700">
            <a:spAutoFit/>
          </a:bodyPr>
          <a:lstStyle/>
          <a:p>
            <a:pPr indent="-176213" lvl="0" marL="176213" marR="0" rtl="0" algn="l">
              <a:spcBef>
                <a:spcPts val="0"/>
              </a:spcBef>
              <a:spcAft>
                <a:spcPts val="0"/>
              </a:spcAft>
              <a:buNone/>
            </a:pPr>
            <a:r>
              <a:rPr b="0" i="0" lang="en-US" sz="2400" u="none" strike="noStrike">
                <a:solidFill>
                  <a:schemeClr val="dk1"/>
                </a:solidFill>
                <a:latin typeface="Calibri"/>
                <a:ea typeface="Calibri"/>
                <a:cs typeface="Calibri"/>
                <a:sym typeface="Calibri"/>
              </a:rPr>
              <a:t>Similar cases observed in all other breeding buildings</a:t>
            </a:r>
            <a:endParaRPr/>
          </a:p>
        </p:txBody>
      </p:sp>
      <p:sp>
        <p:nvSpPr>
          <p:cNvPr id="428" name="Google Shape;428;p12"/>
          <p:cNvSpPr txBox="1"/>
          <p:nvPr/>
        </p:nvSpPr>
        <p:spPr>
          <a:xfrm>
            <a:off x="7148946" y="2531581"/>
            <a:ext cx="3232727" cy="2677656"/>
          </a:xfrm>
          <a:prstGeom prst="rect">
            <a:avLst/>
          </a:prstGeom>
          <a:noFill/>
          <a:ln>
            <a:noFill/>
          </a:ln>
        </p:spPr>
        <p:txBody>
          <a:bodyPr anchorCtr="0" anchor="t" bIns="45700" lIns="91425" spcFirstLastPara="1" rIns="91425" wrap="square" tIns="45700">
            <a:spAutoFit/>
          </a:bodyPr>
          <a:lstStyle/>
          <a:p>
            <a:pPr indent="-111125" lvl="1" marL="111125" marR="0" rtl="0" algn="l">
              <a:spcBef>
                <a:spcPts val="0"/>
              </a:spcBef>
              <a:spcAft>
                <a:spcPts val="0"/>
              </a:spcAft>
              <a:buNone/>
            </a:pPr>
            <a:r>
              <a:rPr b="0" i="0" lang="en-US" sz="2400" u="none" cap="none" strike="noStrike">
                <a:solidFill>
                  <a:schemeClr val="dk1"/>
                </a:solidFill>
                <a:latin typeface="Calibri"/>
                <a:ea typeface="Calibri"/>
                <a:cs typeface="Calibri"/>
                <a:sym typeface="Calibri"/>
              </a:rPr>
              <a:t>Similar cases observed in 2/3 Farrowing buildings Farr Bldg2 </a:t>
            </a:r>
            <a:endParaRPr/>
          </a:p>
          <a:p>
            <a:pPr indent="-176213" lvl="1" marL="176213" marR="0" rtl="0" algn="l">
              <a:spcBef>
                <a:spcPts val="0"/>
              </a:spcBef>
              <a:spcAft>
                <a:spcPts val="0"/>
              </a:spcAft>
              <a:buNone/>
            </a:pPr>
            <a:r>
              <a:rPr b="0" i="0" lang="en-US" sz="2400" u="none" cap="none" strike="noStrike">
                <a:solidFill>
                  <a:schemeClr val="dk1"/>
                </a:solidFill>
                <a:latin typeface="Calibri"/>
                <a:ea typeface="Calibri"/>
                <a:cs typeface="Calibri"/>
                <a:sym typeface="Calibri"/>
              </a:rPr>
              <a:t>Sows and litter (~2wks); Farr Bldg3 (Pregnant sows)</a:t>
            </a:r>
            <a:endParaRPr/>
          </a:p>
          <a:p>
            <a:pPr indent="0" lvl="0" marL="0" marR="0" rtl="0" algn="l">
              <a:spcBef>
                <a:spcPts val="0"/>
              </a:spcBef>
              <a:spcAft>
                <a:spcPts val="0"/>
              </a:spcAft>
              <a:buNone/>
            </a:pPr>
            <a:r>
              <a:t/>
            </a:r>
            <a:endParaRPr b="0" i="0" sz="2400" u="none" strike="noStrike">
              <a:solidFill>
                <a:schemeClr val="dk1"/>
              </a:solidFill>
              <a:latin typeface="Calibri"/>
              <a:ea typeface="Calibri"/>
              <a:cs typeface="Calibri"/>
              <a:sym typeface="Calibri"/>
            </a:endParaRPr>
          </a:p>
        </p:txBody>
      </p:sp>
      <p:sp>
        <p:nvSpPr>
          <p:cNvPr id="429" name="Google Shape;429;p12"/>
          <p:cNvSpPr/>
          <p:nvPr/>
        </p:nvSpPr>
        <p:spPr>
          <a:xfrm>
            <a:off x="505973" y="2531581"/>
            <a:ext cx="3066471" cy="3477875"/>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12"/>
          <p:cNvSpPr/>
          <p:nvPr/>
        </p:nvSpPr>
        <p:spPr>
          <a:xfrm>
            <a:off x="3736107" y="2531581"/>
            <a:ext cx="3168075" cy="3477875"/>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12"/>
          <p:cNvSpPr/>
          <p:nvPr/>
        </p:nvSpPr>
        <p:spPr>
          <a:xfrm>
            <a:off x="7026842" y="2531581"/>
            <a:ext cx="3232727" cy="3477875"/>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3"/>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grpSp>
        <p:nvGrpSpPr>
          <p:cNvPr id="437" name="Google Shape;437;p13"/>
          <p:cNvGrpSpPr/>
          <p:nvPr/>
        </p:nvGrpSpPr>
        <p:grpSpPr>
          <a:xfrm>
            <a:off x="440913" y="1502868"/>
            <a:ext cx="9876104" cy="1003791"/>
            <a:chOff x="6807" y="429835"/>
            <a:chExt cx="9876104" cy="1003790"/>
          </a:xfrm>
        </p:grpSpPr>
        <p:sp>
          <p:nvSpPr>
            <p:cNvPr id="438" name="Google Shape;438;p13"/>
            <p:cNvSpPr/>
            <p:nvPr/>
          </p:nvSpPr>
          <p:spPr>
            <a:xfrm>
              <a:off x="6807" y="429835"/>
              <a:ext cx="3168759" cy="977012"/>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3"/>
            <p:cNvSpPr txBox="1"/>
            <p:nvPr/>
          </p:nvSpPr>
          <p:spPr>
            <a:xfrm rot="-5400000">
              <a:off x="-76891" y="513534"/>
              <a:ext cx="801150" cy="633751"/>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2020</a:t>
              </a:r>
              <a:endParaRPr/>
            </a:p>
          </p:txBody>
        </p:sp>
        <p:sp>
          <p:nvSpPr>
            <p:cNvPr id="440" name="Google Shape;440;p13"/>
            <p:cNvSpPr/>
            <p:nvPr/>
          </p:nvSpPr>
          <p:spPr>
            <a:xfrm>
              <a:off x="608844" y="429835"/>
              <a:ext cx="2360725" cy="97701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3"/>
            <p:cNvSpPr txBox="1"/>
            <p:nvPr/>
          </p:nvSpPr>
          <p:spPr>
            <a:xfrm>
              <a:off x="608844" y="429835"/>
              <a:ext cx="2360725" cy="977012"/>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Jan </a:t>
              </a:r>
              <a:r>
                <a:rPr lang="en-US" sz="3600">
                  <a:solidFill>
                    <a:schemeClr val="lt1"/>
                  </a:solidFill>
                  <a:latin typeface="Calibri"/>
                  <a:ea typeface="Calibri"/>
                  <a:cs typeface="Calibri"/>
                  <a:sym typeface="Calibri"/>
                </a:rPr>
                <a:t>3</a:t>
              </a:r>
              <a:r>
                <a:rPr baseline="30000" lang="en-US" sz="3600">
                  <a:solidFill>
                    <a:schemeClr val="lt1"/>
                  </a:solidFill>
                  <a:latin typeface="Calibri"/>
                  <a:ea typeface="Calibri"/>
                  <a:cs typeface="Calibri"/>
                  <a:sym typeface="Calibri"/>
                </a:rPr>
                <a:t>rd</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sp>
          <p:nvSpPr>
            <p:cNvPr id="442" name="Google Shape;442;p13"/>
            <p:cNvSpPr/>
            <p:nvPr/>
          </p:nvSpPr>
          <p:spPr>
            <a:xfrm>
              <a:off x="3271162" y="429835"/>
              <a:ext cx="3192658" cy="986353"/>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3"/>
            <p:cNvSpPr txBox="1"/>
            <p:nvPr/>
          </p:nvSpPr>
          <p:spPr>
            <a:xfrm rot="-5400000">
              <a:off x="3186023" y="514974"/>
              <a:ext cx="808809" cy="638531"/>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2020</a:t>
              </a:r>
              <a:endParaRPr sz="1800">
                <a:solidFill>
                  <a:schemeClr val="lt1"/>
                </a:solidFill>
                <a:latin typeface="Calibri"/>
                <a:ea typeface="Calibri"/>
                <a:cs typeface="Calibri"/>
                <a:sym typeface="Calibri"/>
              </a:endParaRPr>
            </a:p>
          </p:txBody>
        </p:sp>
        <p:sp>
          <p:nvSpPr>
            <p:cNvPr id="444" name="Google Shape;444;p13"/>
            <p:cNvSpPr/>
            <p:nvPr/>
          </p:nvSpPr>
          <p:spPr>
            <a:xfrm rot="5400000">
              <a:off x="2893316" y="763227"/>
              <a:ext cx="481575" cy="409696"/>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3"/>
            <p:cNvSpPr/>
            <p:nvPr/>
          </p:nvSpPr>
          <p:spPr>
            <a:xfrm>
              <a:off x="3876246" y="429835"/>
              <a:ext cx="2378530" cy="98635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3"/>
            <p:cNvSpPr txBox="1"/>
            <p:nvPr/>
          </p:nvSpPr>
          <p:spPr>
            <a:xfrm>
              <a:off x="3876246" y="429835"/>
              <a:ext cx="2378530" cy="986353"/>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Feb </a:t>
              </a:r>
              <a:r>
                <a:rPr lang="en-US" sz="3600">
                  <a:solidFill>
                    <a:schemeClr val="lt1"/>
                  </a:solidFill>
                  <a:latin typeface="Calibri"/>
                  <a:ea typeface="Calibri"/>
                  <a:cs typeface="Calibri"/>
                  <a:sym typeface="Calibri"/>
                </a:rPr>
                <a:t>1</a:t>
              </a:r>
              <a:r>
                <a:rPr baseline="30000" lang="en-US" sz="3600">
                  <a:solidFill>
                    <a:schemeClr val="lt1"/>
                  </a:solidFill>
                  <a:latin typeface="Calibri"/>
                  <a:ea typeface="Calibri"/>
                  <a:cs typeface="Calibri"/>
                  <a:sym typeface="Calibri"/>
                </a:rPr>
                <a:t>st</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sp>
          <p:nvSpPr>
            <p:cNvPr id="447" name="Google Shape;447;p13"/>
            <p:cNvSpPr/>
            <p:nvPr/>
          </p:nvSpPr>
          <p:spPr>
            <a:xfrm>
              <a:off x="6566224" y="429835"/>
              <a:ext cx="3316687" cy="1003790"/>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3"/>
            <p:cNvSpPr txBox="1"/>
            <p:nvPr/>
          </p:nvSpPr>
          <p:spPr>
            <a:xfrm rot="-5400000">
              <a:off x="6486339" y="509720"/>
              <a:ext cx="823107" cy="663337"/>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2020</a:t>
              </a:r>
              <a:endParaRPr sz="1800">
                <a:solidFill>
                  <a:schemeClr val="lt1"/>
                </a:solidFill>
                <a:latin typeface="Calibri"/>
                <a:ea typeface="Calibri"/>
                <a:cs typeface="Calibri"/>
                <a:sym typeface="Calibri"/>
              </a:endParaRPr>
            </a:p>
          </p:txBody>
        </p:sp>
        <p:sp>
          <p:nvSpPr>
            <p:cNvPr id="449" name="Google Shape;449;p13"/>
            <p:cNvSpPr/>
            <p:nvPr/>
          </p:nvSpPr>
          <p:spPr>
            <a:xfrm rot="5400000">
              <a:off x="6203624" y="785674"/>
              <a:ext cx="481575" cy="409696"/>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3"/>
            <p:cNvSpPr/>
            <p:nvPr/>
          </p:nvSpPr>
          <p:spPr>
            <a:xfrm>
              <a:off x="7187122" y="429835"/>
              <a:ext cx="2470932" cy="100379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3"/>
            <p:cNvSpPr txBox="1"/>
            <p:nvPr/>
          </p:nvSpPr>
          <p:spPr>
            <a:xfrm>
              <a:off x="7187122" y="429835"/>
              <a:ext cx="2470932" cy="1003790"/>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Jul </a:t>
              </a:r>
              <a:r>
                <a:rPr lang="en-US" sz="3600">
                  <a:solidFill>
                    <a:schemeClr val="lt1"/>
                  </a:solidFill>
                  <a:latin typeface="Calibri"/>
                  <a:ea typeface="Calibri"/>
                  <a:cs typeface="Calibri"/>
                  <a:sym typeface="Calibri"/>
                </a:rPr>
                <a:t>1</a:t>
              </a:r>
              <a:r>
                <a:rPr baseline="30000" lang="en-US" sz="3600">
                  <a:solidFill>
                    <a:schemeClr val="lt1"/>
                  </a:solidFill>
                  <a:latin typeface="Calibri"/>
                  <a:ea typeface="Calibri"/>
                  <a:cs typeface="Calibri"/>
                  <a:sym typeface="Calibri"/>
                </a:rPr>
                <a:t>st</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grpSp>
      <p:sp>
        <p:nvSpPr>
          <p:cNvPr id="452" name="Google Shape;452;p13"/>
          <p:cNvSpPr txBox="1"/>
          <p:nvPr/>
        </p:nvSpPr>
        <p:spPr>
          <a:xfrm>
            <a:off x="526474" y="2531581"/>
            <a:ext cx="3168075" cy="2308324"/>
          </a:xfrm>
          <a:prstGeom prst="rect">
            <a:avLst/>
          </a:prstGeom>
          <a:noFill/>
          <a:ln>
            <a:noFill/>
          </a:ln>
        </p:spPr>
        <p:txBody>
          <a:bodyPr anchorCtr="0" anchor="t" bIns="45700" lIns="91425" spcFirstLastPara="1" rIns="91425" wrap="square" tIns="45700">
            <a:spAutoFit/>
          </a:bodyPr>
          <a:lstStyle/>
          <a:p>
            <a:pPr indent="-176213" lvl="1" marL="176213" marR="0" rtl="0" algn="l">
              <a:spcBef>
                <a:spcPts val="0"/>
              </a:spcBef>
              <a:spcAft>
                <a:spcPts val="0"/>
              </a:spcAft>
              <a:buNone/>
            </a:pPr>
            <a:r>
              <a:rPr b="0" i="0" lang="en-US" sz="2400" u="none" cap="none" strike="noStrike">
                <a:solidFill>
                  <a:schemeClr val="dk1"/>
                </a:solidFill>
                <a:latin typeface="Calibri"/>
                <a:ea typeface="Calibri"/>
                <a:cs typeface="Calibri"/>
                <a:sym typeface="Calibri"/>
              </a:rPr>
              <a:t>Signs observed in Nursery Bldg. 3 (4 pens, 20 heads total)</a:t>
            </a:r>
            <a:endParaRPr/>
          </a:p>
          <a:p>
            <a:pPr indent="-176213" lvl="1" marL="176213" marR="0" rtl="0" algn="l">
              <a:spcBef>
                <a:spcPts val="0"/>
              </a:spcBef>
              <a:spcAft>
                <a:spcPts val="0"/>
              </a:spcAft>
              <a:buNone/>
            </a:pPr>
            <a:r>
              <a:rPr b="0" i="0" lang="en-US" sz="2400" u="none" cap="none" strike="noStrike">
                <a:solidFill>
                  <a:schemeClr val="dk1"/>
                </a:solidFill>
                <a:latin typeface="Calibri"/>
                <a:ea typeface="Calibri"/>
                <a:cs typeface="Calibri"/>
                <a:sym typeface="Calibri"/>
              </a:rPr>
              <a:t>Off feed, pale, severe depression, abnormal breathing. Diarrhea</a:t>
            </a:r>
            <a:endParaRPr/>
          </a:p>
        </p:txBody>
      </p:sp>
      <p:sp>
        <p:nvSpPr>
          <p:cNvPr id="453" name="Google Shape;453;p13"/>
          <p:cNvSpPr txBox="1"/>
          <p:nvPr/>
        </p:nvSpPr>
        <p:spPr>
          <a:xfrm>
            <a:off x="3773059" y="2531581"/>
            <a:ext cx="3168075" cy="3477875"/>
          </a:xfrm>
          <a:prstGeom prst="rect">
            <a:avLst/>
          </a:prstGeom>
          <a:noFill/>
          <a:ln>
            <a:noFill/>
          </a:ln>
        </p:spPr>
        <p:txBody>
          <a:bodyPr anchorCtr="0" anchor="t" bIns="45700" lIns="91425" spcFirstLastPara="1" rIns="91425" wrap="square" tIns="45700">
            <a:spAutoFit/>
          </a:bodyPr>
          <a:lstStyle/>
          <a:p>
            <a:pPr indent="0" lvl="1"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Owner decided to cull all remaining sows/boars </a:t>
            </a:r>
            <a:endParaRPr/>
          </a:p>
          <a:p>
            <a:pPr indent="0" lvl="1"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(all breeding building), All sows + litter in 2 farrowing buildings and 1 row in Nursery building 3 </a:t>
            </a:r>
            <a:endParaRPr/>
          </a:p>
          <a:p>
            <a:pPr indent="0" lvl="1"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(~200 piglets)</a:t>
            </a:r>
            <a:endParaRPr/>
          </a:p>
          <a:p>
            <a:pPr indent="0" lvl="1"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At that time, breeder mortalities was 45 heads, and culled close contact were 75 heads.</a:t>
            </a:r>
            <a:endParaRPr/>
          </a:p>
        </p:txBody>
      </p:sp>
      <p:sp>
        <p:nvSpPr>
          <p:cNvPr id="454" name="Google Shape;454;p13"/>
          <p:cNvSpPr txBox="1"/>
          <p:nvPr/>
        </p:nvSpPr>
        <p:spPr>
          <a:xfrm>
            <a:off x="7148946" y="2531581"/>
            <a:ext cx="3232727" cy="3046988"/>
          </a:xfrm>
          <a:prstGeom prst="rect">
            <a:avLst/>
          </a:prstGeom>
          <a:noFill/>
          <a:ln>
            <a:noFill/>
          </a:ln>
        </p:spPr>
        <p:txBody>
          <a:bodyPr anchorCtr="0" anchor="t" bIns="45700" lIns="91425" spcFirstLastPara="1" rIns="91425" wrap="square" tIns="45700">
            <a:spAutoFit/>
          </a:bodyPr>
          <a:lstStyle/>
          <a:p>
            <a:pPr indent="-111125" lvl="1" marL="111125" marR="0" rtl="0" algn="l">
              <a:spcBef>
                <a:spcPts val="0"/>
              </a:spcBef>
              <a:spcAft>
                <a:spcPts val="0"/>
              </a:spcAft>
              <a:buNone/>
            </a:pPr>
            <a:r>
              <a:rPr b="0" i="0" lang="en-US" sz="2400" u="none" cap="none" strike="noStrike">
                <a:solidFill>
                  <a:schemeClr val="dk1"/>
                </a:solidFill>
                <a:latin typeface="Calibri"/>
                <a:ea typeface="Calibri"/>
                <a:cs typeface="Calibri"/>
                <a:sym typeface="Calibri"/>
              </a:rPr>
              <a:t>All finishers were sold (Breeding, Nursery, Grow out buildings were vacant)</a:t>
            </a:r>
            <a:endParaRPr/>
          </a:p>
          <a:p>
            <a:pPr indent="-111125" lvl="1" marL="111125" marR="0" rtl="0" algn="l">
              <a:spcBef>
                <a:spcPts val="0"/>
              </a:spcBef>
              <a:spcAft>
                <a:spcPts val="0"/>
              </a:spcAft>
              <a:buNone/>
            </a:pPr>
            <a:r>
              <a:rPr b="0" i="0" lang="en-US" sz="2400" u="none" cap="none" strike="noStrike">
                <a:solidFill>
                  <a:schemeClr val="dk1"/>
                </a:solidFill>
                <a:latin typeface="Calibri"/>
                <a:ea typeface="Calibri"/>
                <a:cs typeface="Calibri"/>
                <a:sym typeface="Calibri"/>
              </a:rPr>
              <a:t>Remaining were 30 sows and some piglets in Farr Bldg1</a:t>
            </a:r>
            <a:endParaRPr/>
          </a:p>
          <a:p>
            <a:pPr indent="0" lvl="0" marL="0" marR="0" rtl="0" algn="l">
              <a:spcBef>
                <a:spcPts val="0"/>
              </a:spcBef>
              <a:spcAft>
                <a:spcPts val="0"/>
              </a:spcAft>
              <a:buNone/>
            </a:pPr>
            <a:r>
              <a:t/>
            </a:r>
            <a:endParaRPr b="0" i="0" sz="2400" u="none" strike="noStrike">
              <a:solidFill>
                <a:schemeClr val="dk1"/>
              </a:solidFill>
              <a:latin typeface="Calibri"/>
              <a:ea typeface="Calibri"/>
              <a:cs typeface="Calibri"/>
              <a:sym typeface="Calibri"/>
            </a:endParaRPr>
          </a:p>
        </p:txBody>
      </p:sp>
      <p:sp>
        <p:nvSpPr>
          <p:cNvPr id="455" name="Google Shape;455;p13"/>
          <p:cNvSpPr/>
          <p:nvPr/>
        </p:nvSpPr>
        <p:spPr>
          <a:xfrm>
            <a:off x="3773059" y="2531579"/>
            <a:ext cx="3089559" cy="3477875"/>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3"/>
          <p:cNvSpPr/>
          <p:nvPr/>
        </p:nvSpPr>
        <p:spPr>
          <a:xfrm>
            <a:off x="447963" y="2531579"/>
            <a:ext cx="3168075" cy="3477875"/>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13"/>
          <p:cNvSpPr/>
          <p:nvPr/>
        </p:nvSpPr>
        <p:spPr>
          <a:xfrm>
            <a:off x="7019644" y="2531578"/>
            <a:ext cx="3297374" cy="3477875"/>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4"/>
          <p:cNvSpPr txBox="1"/>
          <p:nvPr>
            <p:ph idx="1" type="body"/>
          </p:nvPr>
        </p:nvSpPr>
        <p:spPr>
          <a:xfrm>
            <a:off x="492113" y="1633727"/>
            <a:ext cx="10265664" cy="44715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75757"/>
              </a:buClr>
              <a:buSzPts val="2400"/>
              <a:buNone/>
            </a:pPr>
            <a:r>
              <a:rPr b="1" lang="en-US" sz="2400">
                <a:solidFill>
                  <a:srgbClr val="575757"/>
                </a:solidFill>
              </a:rPr>
              <a:t>R</a:t>
            </a:r>
            <a:r>
              <a:rPr b="1" i="0" lang="en-US" sz="2400" u="none" strike="noStrike">
                <a:solidFill>
                  <a:srgbClr val="575757"/>
                </a:solidFill>
              </a:rPr>
              <a:t>EPOP ATTEMPT 1</a:t>
            </a:r>
            <a:endParaRPr/>
          </a:p>
          <a:p>
            <a:pPr indent="-166688" lvl="1" marL="396875" rtl="0" algn="l">
              <a:lnSpc>
                <a:spcPct val="90000"/>
              </a:lnSpc>
              <a:spcBef>
                <a:spcPts val="500"/>
              </a:spcBef>
              <a:spcAft>
                <a:spcPts val="0"/>
              </a:spcAft>
              <a:buClr>
                <a:srgbClr val="575757"/>
              </a:buClr>
              <a:buSzPts val="2400"/>
              <a:buChar char="•"/>
            </a:pPr>
            <a:r>
              <a:rPr b="1" i="0" lang="en-US" u="none" strike="noStrike">
                <a:solidFill>
                  <a:srgbClr val="575757"/>
                </a:solidFill>
              </a:rPr>
              <a:t>Only Disinfection and downtime done</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Sep 2020 (1</a:t>
            </a:r>
            <a:r>
              <a:rPr b="0" baseline="30000" i="0" lang="en-US" u="none" strike="noStrike">
                <a:solidFill>
                  <a:srgbClr val="575757"/>
                </a:solidFill>
              </a:rPr>
              <a:t>st</a:t>
            </a:r>
            <a:r>
              <a:rPr b="0" i="0" lang="en-US" u="none" strike="noStrike">
                <a:solidFill>
                  <a:srgbClr val="575757"/>
                </a:solidFill>
              </a:rPr>
              <a:t> </a:t>
            </a:r>
            <a:r>
              <a:rPr lang="en-US">
                <a:solidFill>
                  <a:srgbClr val="575757"/>
                </a:solidFill>
              </a:rPr>
              <a:t>w</a:t>
            </a:r>
            <a:r>
              <a:rPr b="0" i="0" lang="en-US" u="none" strike="noStrike">
                <a:solidFill>
                  <a:srgbClr val="575757"/>
                </a:solidFill>
              </a:rPr>
              <a:t>k)</a:t>
            </a:r>
            <a:endParaRPr/>
          </a:p>
          <a:p>
            <a:pPr indent="-230187" lvl="2" marL="803275" rtl="0" algn="l">
              <a:lnSpc>
                <a:spcPct val="90000"/>
              </a:lnSpc>
              <a:spcBef>
                <a:spcPts val="500"/>
              </a:spcBef>
              <a:spcAft>
                <a:spcPts val="0"/>
              </a:spcAft>
              <a:buClr>
                <a:srgbClr val="575757"/>
              </a:buClr>
              <a:buSzPts val="2400"/>
              <a:buChar char="•"/>
            </a:pPr>
            <a:r>
              <a:rPr b="0" i="0" lang="en-US" sz="2400" u="none" strike="noStrike">
                <a:solidFill>
                  <a:srgbClr val="575757"/>
                </a:solidFill>
              </a:rPr>
              <a:t>30 pregnant P0 (93 -100 days pregnant) delivered to Farrowing Building 2</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Oct 2020 (1</a:t>
            </a:r>
            <a:r>
              <a:rPr b="0" baseline="30000" i="0" lang="en-US" u="none" strike="noStrike">
                <a:solidFill>
                  <a:srgbClr val="575757"/>
                </a:solidFill>
              </a:rPr>
              <a:t>st</a:t>
            </a:r>
            <a:r>
              <a:rPr b="0" i="0" lang="en-US" u="none" strike="noStrike">
                <a:solidFill>
                  <a:srgbClr val="575757"/>
                </a:solidFill>
              </a:rPr>
              <a:t> </a:t>
            </a:r>
            <a:r>
              <a:rPr lang="en-US">
                <a:solidFill>
                  <a:srgbClr val="575757"/>
                </a:solidFill>
              </a:rPr>
              <a:t>w</a:t>
            </a:r>
            <a:r>
              <a:rPr b="0" i="0" lang="en-US" u="none" strike="noStrike">
                <a:solidFill>
                  <a:srgbClr val="575757"/>
                </a:solidFill>
              </a:rPr>
              <a:t>k)</a:t>
            </a:r>
            <a:endParaRPr/>
          </a:p>
          <a:p>
            <a:pPr indent="-230187" lvl="2" marL="803275" rtl="0" algn="l">
              <a:lnSpc>
                <a:spcPct val="90000"/>
              </a:lnSpc>
              <a:spcBef>
                <a:spcPts val="500"/>
              </a:spcBef>
              <a:spcAft>
                <a:spcPts val="0"/>
              </a:spcAft>
              <a:buClr>
                <a:srgbClr val="575757"/>
              </a:buClr>
              <a:buSzPts val="2400"/>
              <a:buChar char="•"/>
            </a:pPr>
            <a:r>
              <a:rPr b="0" i="0" lang="en-US" sz="2400" u="none" strike="noStrike">
                <a:solidFill>
                  <a:srgbClr val="575757"/>
                </a:solidFill>
              </a:rPr>
              <a:t>30 pregnant P0 (93 -100 days pregnant) delivered to Farrowing Building 3</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Nov 2020 (1</a:t>
            </a:r>
            <a:r>
              <a:rPr b="0" baseline="30000" i="0" lang="en-US" u="none" strike="noStrike">
                <a:solidFill>
                  <a:srgbClr val="575757"/>
                </a:solidFill>
              </a:rPr>
              <a:t>st</a:t>
            </a:r>
            <a:r>
              <a:rPr b="0" i="0" lang="en-US" u="none" strike="noStrike">
                <a:solidFill>
                  <a:srgbClr val="575757"/>
                </a:solidFill>
              </a:rPr>
              <a:t> </a:t>
            </a:r>
            <a:r>
              <a:rPr lang="en-US">
                <a:solidFill>
                  <a:srgbClr val="575757"/>
                </a:solidFill>
              </a:rPr>
              <a:t>w</a:t>
            </a:r>
            <a:r>
              <a:rPr b="0" i="0" lang="en-US" u="none" strike="noStrike">
                <a:solidFill>
                  <a:srgbClr val="575757"/>
                </a:solidFill>
              </a:rPr>
              <a:t>k)</a:t>
            </a:r>
            <a:endParaRPr/>
          </a:p>
          <a:p>
            <a:pPr indent="-230187" lvl="2" marL="803275" rtl="0" algn="l">
              <a:lnSpc>
                <a:spcPct val="90000"/>
              </a:lnSpc>
              <a:spcBef>
                <a:spcPts val="500"/>
              </a:spcBef>
              <a:spcAft>
                <a:spcPts val="0"/>
              </a:spcAft>
              <a:buClr>
                <a:srgbClr val="575757"/>
              </a:buClr>
              <a:buSzPts val="2400"/>
              <a:buChar char="•"/>
            </a:pPr>
            <a:r>
              <a:rPr b="0" i="0" lang="en-US" sz="2400" u="none" strike="noStrike">
                <a:solidFill>
                  <a:srgbClr val="575757"/>
                </a:solidFill>
              </a:rPr>
              <a:t>Off feeding in sows, severe depression (including majority of litters) in Farrowing Building 3</a:t>
            </a:r>
            <a:endParaRPr/>
          </a:p>
          <a:p>
            <a:pPr indent="-230187" lvl="2" marL="803275" rtl="0" algn="l">
              <a:lnSpc>
                <a:spcPct val="90000"/>
              </a:lnSpc>
              <a:spcBef>
                <a:spcPts val="500"/>
              </a:spcBef>
              <a:spcAft>
                <a:spcPts val="0"/>
              </a:spcAft>
              <a:buClr>
                <a:srgbClr val="575757"/>
              </a:buClr>
              <a:buSzPts val="2400"/>
              <a:buChar char="•"/>
            </a:pPr>
            <a:r>
              <a:rPr b="0" i="0" lang="en-US" sz="2400" u="none" strike="noStrike">
                <a:solidFill>
                  <a:srgbClr val="575757"/>
                </a:solidFill>
              </a:rPr>
              <a:t>Decided to cull all animals in this building</a:t>
            </a:r>
            <a:endParaRPr/>
          </a:p>
          <a:p>
            <a:pPr indent="0" lvl="0" marL="0" rtl="0" algn="l">
              <a:lnSpc>
                <a:spcPct val="90000"/>
              </a:lnSpc>
              <a:spcBef>
                <a:spcPts val="1000"/>
              </a:spcBef>
              <a:spcAft>
                <a:spcPts val="0"/>
              </a:spcAft>
              <a:buClr>
                <a:schemeClr val="dk1"/>
              </a:buClr>
              <a:buSzPts val="1800"/>
              <a:buNone/>
            </a:pPr>
            <a:r>
              <a:t/>
            </a:r>
            <a:endParaRPr sz="1800"/>
          </a:p>
        </p:txBody>
      </p:sp>
      <p:sp>
        <p:nvSpPr>
          <p:cNvPr id="463" name="Google Shape;463;p14"/>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5"/>
          <p:cNvSpPr txBox="1"/>
          <p:nvPr>
            <p:ph idx="1" type="body"/>
          </p:nvPr>
        </p:nvSpPr>
        <p:spPr>
          <a:xfrm>
            <a:off x="547529" y="1614142"/>
            <a:ext cx="11071815" cy="3779894"/>
          </a:xfrm>
          <a:prstGeom prst="rect">
            <a:avLst/>
          </a:prstGeom>
          <a:noFill/>
          <a:ln>
            <a:noFill/>
          </a:ln>
        </p:spPr>
        <p:txBody>
          <a:bodyPr anchorCtr="0" anchor="t" bIns="45700" lIns="91425" spcFirstLastPara="1" rIns="91425" wrap="square" tIns="45700">
            <a:normAutofit/>
          </a:bodyPr>
          <a:lstStyle/>
          <a:p>
            <a:pPr indent="0" lvl="1" marL="0" rtl="0" algn="l">
              <a:lnSpc>
                <a:spcPct val="90000"/>
              </a:lnSpc>
              <a:spcBef>
                <a:spcPts val="0"/>
              </a:spcBef>
              <a:spcAft>
                <a:spcPts val="0"/>
              </a:spcAft>
              <a:buClr>
                <a:srgbClr val="575757"/>
              </a:buClr>
              <a:buSzPts val="2400"/>
              <a:buNone/>
            </a:pPr>
            <a:r>
              <a:rPr b="0" i="0" lang="en-US" u="none" strike="noStrike">
                <a:solidFill>
                  <a:srgbClr val="575757"/>
                </a:solidFill>
              </a:rPr>
              <a:t>REPOP ATTEMPT 2</a:t>
            </a:r>
            <a:endParaRPr b="1" i="0" u="none" strike="noStrike">
              <a:solidFill>
                <a:srgbClr val="575757"/>
              </a:solidFill>
            </a:endParaRPr>
          </a:p>
          <a:p>
            <a:pPr indent="-174625" lvl="1" marL="285750" rtl="0" algn="l">
              <a:lnSpc>
                <a:spcPct val="90000"/>
              </a:lnSpc>
              <a:spcBef>
                <a:spcPts val="500"/>
              </a:spcBef>
              <a:spcAft>
                <a:spcPts val="0"/>
              </a:spcAft>
              <a:buClr>
                <a:srgbClr val="575757"/>
              </a:buClr>
              <a:buSzPts val="2400"/>
              <a:buChar char="•"/>
            </a:pPr>
            <a:r>
              <a:rPr i="0" lang="en-US" u="none" strike="noStrike">
                <a:solidFill>
                  <a:srgbClr val="575757"/>
                </a:solidFill>
              </a:rPr>
              <a:t>Disinfection and downtime </a:t>
            </a:r>
            <a:endParaRPr/>
          </a:p>
          <a:p>
            <a:pPr indent="-174625" lvl="1" marL="285750" rtl="0" algn="l">
              <a:lnSpc>
                <a:spcPct val="90000"/>
              </a:lnSpc>
              <a:spcBef>
                <a:spcPts val="500"/>
              </a:spcBef>
              <a:spcAft>
                <a:spcPts val="0"/>
              </a:spcAft>
              <a:buClr>
                <a:srgbClr val="575757"/>
              </a:buClr>
              <a:buSzPts val="2400"/>
              <a:buChar char="•"/>
            </a:pPr>
            <a:r>
              <a:rPr i="0" lang="en-US" u="none" strike="noStrike">
                <a:solidFill>
                  <a:srgbClr val="575757"/>
                </a:solidFill>
              </a:rPr>
              <a:t>Bird proofing all farrowing and breeding buildings</a:t>
            </a:r>
            <a:endParaRPr/>
          </a:p>
          <a:p>
            <a:pPr indent="-174625" lvl="1" marL="285750" rtl="0" algn="l">
              <a:lnSpc>
                <a:spcPct val="90000"/>
              </a:lnSpc>
              <a:spcBef>
                <a:spcPts val="500"/>
              </a:spcBef>
              <a:spcAft>
                <a:spcPts val="0"/>
              </a:spcAft>
              <a:buClr>
                <a:srgbClr val="575757"/>
              </a:buClr>
              <a:buSzPts val="2400"/>
              <a:buChar char="•"/>
            </a:pPr>
            <a:r>
              <a:rPr i="0" lang="en-US" u="none" strike="noStrike">
                <a:solidFill>
                  <a:srgbClr val="575757"/>
                </a:solidFill>
              </a:rPr>
              <a:t>Single entrance and exit all buildings</a:t>
            </a:r>
            <a:endParaRPr/>
          </a:p>
          <a:p>
            <a:pPr indent="-174625" lvl="1" marL="285750" rtl="0" algn="l">
              <a:lnSpc>
                <a:spcPct val="90000"/>
              </a:lnSpc>
              <a:spcBef>
                <a:spcPts val="500"/>
              </a:spcBef>
              <a:spcAft>
                <a:spcPts val="0"/>
              </a:spcAft>
              <a:buClr>
                <a:srgbClr val="575757"/>
              </a:buClr>
              <a:buSzPts val="2400"/>
              <a:buChar char="•"/>
            </a:pPr>
            <a:r>
              <a:rPr i="0" lang="en-US" u="none" strike="noStrike">
                <a:solidFill>
                  <a:srgbClr val="575757"/>
                </a:solidFill>
              </a:rPr>
              <a:t>Change of footwear </a:t>
            </a:r>
            <a:r>
              <a:rPr lang="en-US">
                <a:solidFill>
                  <a:srgbClr val="575757"/>
                </a:solidFill>
              </a:rPr>
              <a:t>+</a:t>
            </a:r>
            <a:r>
              <a:rPr i="0" lang="en-US" u="none" strike="noStrike">
                <a:solidFill>
                  <a:srgbClr val="575757"/>
                </a:solidFill>
              </a:rPr>
              <a:t> handwash at entry</a:t>
            </a:r>
            <a:endParaRPr>
              <a:solidFill>
                <a:srgbClr val="575757"/>
              </a:solidFill>
              <a:latin typeface="Arial"/>
              <a:ea typeface="Arial"/>
              <a:cs typeface="Arial"/>
              <a:sym typeface="Arial"/>
            </a:endParaRPr>
          </a:p>
          <a:p>
            <a:pPr indent="-174625" lvl="1" marL="285750" rtl="0" algn="l">
              <a:lnSpc>
                <a:spcPct val="90000"/>
              </a:lnSpc>
              <a:spcBef>
                <a:spcPts val="500"/>
              </a:spcBef>
              <a:spcAft>
                <a:spcPts val="0"/>
              </a:spcAft>
              <a:buClr>
                <a:srgbClr val="575757"/>
              </a:buClr>
              <a:buSzPts val="2400"/>
              <a:buChar char="•"/>
            </a:pPr>
            <a:r>
              <a:rPr i="0" lang="en-US" u="none" strike="noStrike">
                <a:solidFill>
                  <a:srgbClr val="575757"/>
                </a:solidFill>
              </a:rPr>
              <a:t>Repairs done Nov-Dec-January 2021</a:t>
            </a:r>
            <a:endParaRPr/>
          </a:p>
        </p:txBody>
      </p:sp>
      <p:sp>
        <p:nvSpPr>
          <p:cNvPr id="469" name="Google Shape;469;p15"/>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sp>
        <p:nvSpPr>
          <p:cNvPr id="470" name="Google Shape;470;p15"/>
          <p:cNvSpPr/>
          <p:nvPr/>
        </p:nvSpPr>
        <p:spPr>
          <a:xfrm>
            <a:off x="609600" y="2410691"/>
            <a:ext cx="9725891" cy="1634836"/>
          </a:xfrm>
          <a:prstGeom prst="rect">
            <a:avLst/>
          </a:prstGeom>
          <a:solidFill>
            <a:schemeClr val="accent1">
              <a:alpha val="21960"/>
            </a:schemeClr>
          </a:solidFill>
          <a:ln cap="flat" cmpd="sng" w="22225">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15"/>
          <p:cNvSpPr txBox="1"/>
          <p:nvPr/>
        </p:nvSpPr>
        <p:spPr>
          <a:xfrm>
            <a:off x="8414327" y="2856969"/>
            <a:ext cx="106218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NEW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6"/>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grpSp>
        <p:nvGrpSpPr>
          <p:cNvPr id="477" name="Google Shape;477;p16"/>
          <p:cNvGrpSpPr/>
          <p:nvPr/>
        </p:nvGrpSpPr>
        <p:grpSpPr>
          <a:xfrm>
            <a:off x="435479" y="1497150"/>
            <a:ext cx="9063864" cy="921236"/>
            <a:chOff x="6247" y="265443"/>
            <a:chExt cx="9063864" cy="921236"/>
          </a:xfrm>
        </p:grpSpPr>
        <p:sp>
          <p:nvSpPr>
            <p:cNvPr id="478" name="Google Shape;478;p16"/>
            <p:cNvSpPr/>
            <p:nvPr/>
          </p:nvSpPr>
          <p:spPr>
            <a:xfrm>
              <a:off x="6247" y="265444"/>
              <a:ext cx="2908151" cy="896659"/>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txBox="1"/>
            <p:nvPr/>
          </p:nvSpPr>
          <p:spPr>
            <a:xfrm rot="-5400000">
              <a:off x="-70568" y="342259"/>
              <a:ext cx="735261" cy="581630"/>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2021</a:t>
              </a:r>
              <a:endParaRPr/>
            </a:p>
          </p:txBody>
        </p:sp>
        <p:sp>
          <p:nvSpPr>
            <p:cNvPr id="480" name="Google Shape;480;p16"/>
            <p:cNvSpPr/>
            <p:nvPr/>
          </p:nvSpPr>
          <p:spPr>
            <a:xfrm>
              <a:off x="558771" y="265444"/>
              <a:ext cx="2166572" cy="8966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txBox="1"/>
            <p:nvPr/>
          </p:nvSpPr>
          <p:spPr>
            <a:xfrm>
              <a:off x="558771" y="265444"/>
              <a:ext cx="2166572" cy="896659"/>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Feb </a:t>
              </a:r>
              <a:r>
                <a:rPr lang="en-US" sz="3600">
                  <a:solidFill>
                    <a:schemeClr val="lt1"/>
                  </a:solidFill>
                  <a:latin typeface="Calibri"/>
                  <a:ea typeface="Calibri"/>
                  <a:cs typeface="Calibri"/>
                  <a:sym typeface="Calibri"/>
                </a:rPr>
                <a:t>1st wk</a:t>
              </a:r>
              <a:endParaRPr sz="4400">
                <a:solidFill>
                  <a:schemeClr val="lt1"/>
                </a:solidFill>
                <a:latin typeface="Calibri"/>
                <a:ea typeface="Calibri"/>
                <a:cs typeface="Calibri"/>
                <a:sym typeface="Calibri"/>
              </a:endParaRPr>
            </a:p>
          </p:txBody>
        </p:sp>
        <p:sp>
          <p:nvSpPr>
            <p:cNvPr id="482" name="Google Shape;482;p16"/>
            <p:cNvSpPr/>
            <p:nvPr/>
          </p:nvSpPr>
          <p:spPr>
            <a:xfrm>
              <a:off x="3002132" y="265444"/>
              <a:ext cx="2930084" cy="905232"/>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6"/>
            <p:cNvSpPr txBox="1"/>
            <p:nvPr/>
          </p:nvSpPr>
          <p:spPr>
            <a:xfrm rot="-5400000">
              <a:off x="2923995" y="343581"/>
              <a:ext cx="742290" cy="586016"/>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2021</a:t>
              </a:r>
              <a:endParaRPr sz="1800">
                <a:solidFill>
                  <a:schemeClr val="lt1"/>
                </a:solidFill>
                <a:latin typeface="Calibri"/>
                <a:ea typeface="Calibri"/>
                <a:cs typeface="Calibri"/>
                <a:sym typeface="Calibri"/>
              </a:endParaRPr>
            </a:p>
          </p:txBody>
        </p:sp>
        <p:sp>
          <p:nvSpPr>
            <p:cNvPr id="484" name="Google Shape;484;p16"/>
            <p:cNvSpPr/>
            <p:nvPr/>
          </p:nvSpPr>
          <p:spPr>
            <a:xfrm rot="5400000">
              <a:off x="2655408" y="571311"/>
              <a:ext cx="441874" cy="376002"/>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6"/>
            <p:cNvSpPr/>
            <p:nvPr/>
          </p:nvSpPr>
          <p:spPr>
            <a:xfrm>
              <a:off x="3557452" y="265444"/>
              <a:ext cx="2182913" cy="9052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6"/>
            <p:cNvSpPr txBox="1"/>
            <p:nvPr/>
          </p:nvSpPr>
          <p:spPr>
            <a:xfrm>
              <a:off x="3557452" y="265444"/>
              <a:ext cx="2182913" cy="905232"/>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Mar </a:t>
              </a:r>
              <a:r>
                <a:rPr lang="en-US" sz="3600">
                  <a:solidFill>
                    <a:schemeClr val="lt1"/>
                  </a:solidFill>
                  <a:latin typeface="Calibri"/>
                  <a:ea typeface="Calibri"/>
                  <a:cs typeface="Calibri"/>
                  <a:sym typeface="Calibri"/>
                </a:rPr>
                <a:t>1</a:t>
              </a:r>
              <a:r>
                <a:rPr baseline="30000" lang="en-US" sz="3600">
                  <a:solidFill>
                    <a:schemeClr val="lt1"/>
                  </a:solidFill>
                  <a:latin typeface="Calibri"/>
                  <a:ea typeface="Calibri"/>
                  <a:cs typeface="Calibri"/>
                  <a:sym typeface="Calibri"/>
                </a:rPr>
                <a:t>st</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sp>
          <p:nvSpPr>
            <p:cNvPr id="487" name="Google Shape;487;p16"/>
            <p:cNvSpPr/>
            <p:nvPr/>
          </p:nvSpPr>
          <p:spPr>
            <a:xfrm>
              <a:off x="6026198" y="265444"/>
              <a:ext cx="3043913" cy="921235"/>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6"/>
            <p:cNvSpPr txBox="1"/>
            <p:nvPr/>
          </p:nvSpPr>
          <p:spPr>
            <a:xfrm rot="-5400000">
              <a:off x="5952883" y="338759"/>
              <a:ext cx="755413" cy="608782"/>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2021</a:t>
              </a:r>
              <a:endParaRPr sz="1800">
                <a:solidFill>
                  <a:schemeClr val="lt1"/>
                </a:solidFill>
                <a:latin typeface="Calibri"/>
                <a:ea typeface="Calibri"/>
                <a:cs typeface="Calibri"/>
                <a:sym typeface="Calibri"/>
              </a:endParaRPr>
            </a:p>
          </p:txBody>
        </p:sp>
        <p:sp>
          <p:nvSpPr>
            <p:cNvPr id="489" name="Google Shape;489;p16"/>
            <p:cNvSpPr/>
            <p:nvPr/>
          </p:nvSpPr>
          <p:spPr>
            <a:xfrm rot="5400000">
              <a:off x="5693467" y="591907"/>
              <a:ext cx="441874" cy="376002"/>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
            <p:cNvSpPr/>
            <p:nvPr/>
          </p:nvSpPr>
          <p:spPr>
            <a:xfrm>
              <a:off x="6596032" y="265444"/>
              <a:ext cx="2267715" cy="9212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
            <p:cNvSpPr txBox="1"/>
            <p:nvPr/>
          </p:nvSpPr>
          <p:spPr>
            <a:xfrm>
              <a:off x="6596032" y="265444"/>
              <a:ext cx="2267715" cy="921235"/>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Apr </a:t>
              </a:r>
              <a:r>
                <a:rPr lang="en-US" sz="3600">
                  <a:solidFill>
                    <a:schemeClr val="lt1"/>
                  </a:solidFill>
                  <a:latin typeface="Calibri"/>
                  <a:ea typeface="Calibri"/>
                  <a:cs typeface="Calibri"/>
                  <a:sym typeface="Calibri"/>
                </a:rPr>
                <a:t>1</a:t>
              </a:r>
              <a:r>
                <a:rPr baseline="30000" lang="en-US" sz="3600">
                  <a:solidFill>
                    <a:schemeClr val="lt1"/>
                  </a:solidFill>
                  <a:latin typeface="Calibri"/>
                  <a:ea typeface="Calibri"/>
                  <a:cs typeface="Calibri"/>
                  <a:sym typeface="Calibri"/>
                </a:rPr>
                <a:t>st</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grpSp>
      <p:sp>
        <p:nvSpPr>
          <p:cNvPr id="492" name="Google Shape;492;p16"/>
          <p:cNvSpPr txBox="1"/>
          <p:nvPr/>
        </p:nvSpPr>
        <p:spPr>
          <a:xfrm>
            <a:off x="449999" y="2517094"/>
            <a:ext cx="3013638" cy="1200329"/>
          </a:xfrm>
          <a:prstGeom prst="rect">
            <a:avLst/>
          </a:prstGeom>
          <a:noFill/>
          <a:ln>
            <a:noFill/>
          </a:ln>
        </p:spPr>
        <p:txBody>
          <a:bodyPr anchorCtr="0" anchor="t" bIns="45700" lIns="91425" spcFirstLastPara="1" rIns="91425" wrap="square" tIns="45700">
            <a:spAutoFit/>
          </a:bodyPr>
          <a:lstStyle/>
          <a:p>
            <a:pPr indent="-55563" lvl="1" marL="55563" marR="0" rtl="0" algn="l">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30 pregnant P0 sows (93 -100d) delivered to Farrow Bldg. 3</a:t>
            </a:r>
            <a:endParaRPr/>
          </a:p>
        </p:txBody>
      </p:sp>
      <p:sp>
        <p:nvSpPr>
          <p:cNvPr id="493" name="Google Shape;493;p16"/>
          <p:cNvSpPr txBox="1"/>
          <p:nvPr/>
        </p:nvSpPr>
        <p:spPr>
          <a:xfrm>
            <a:off x="3543156" y="2491988"/>
            <a:ext cx="3168075" cy="830997"/>
          </a:xfrm>
          <a:prstGeom prst="rect">
            <a:avLst/>
          </a:prstGeom>
          <a:noFill/>
          <a:ln>
            <a:noFill/>
          </a:ln>
        </p:spPr>
        <p:txBody>
          <a:bodyPr anchorCtr="0" anchor="t" bIns="45700" lIns="91425" spcFirstLastPara="1" rIns="91425" wrap="square" tIns="45700">
            <a:spAutoFit/>
          </a:bodyPr>
          <a:lstStyle/>
          <a:p>
            <a:pPr indent="-230188" lvl="1" marL="230188" marR="0" rtl="0" algn="l">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Transferred weaned sows to breeding</a:t>
            </a:r>
            <a:endParaRPr/>
          </a:p>
        </p:txBody>
      </p:sp>
      <p:sp>
        <p:nvSpPr>
          <p:cNvPr id="494" name="Google Shape;494;p16"/>
          <p:cNvSpPr txBox="1"/>
          <p:nvPr/>
        </p:nvSpPr>
        <p:spPr>
          <a:xfrm>
            <a:off x="6497506" y="2415838"/>
            <a:ext cx="3232727" cy="830997"/>
          </a:xfrm>
          <a:prstGeom prst="rect">
            <a:avLst/>
          </a:prstGeom>
          <a:noFill/>
          <a:ln>
            <a:noFill/>
          </a:ln>
        </p:spPr>
        <p:txBody>
          <a:bodyPr anchorCtr="0" anchor="t" bIns="45700" lIns="91425" spcFirstLastPara="1" rIns="91425" wrap="square" tIns="45700">
            <a:spAutoFit/>
          </a:bodyPr>
          <a:lstStyle/>
          <a:p>
            <a:pPr indent="-285750" lvl="1" marL="285750" marR="0" rtl="0" algn="l">
              <a:spcBef>
                <a:spcPts val="0"/>
              </a:spcBef>
              <a:spcAft>
                <a:spcPts val="0"/>
              </a:spcAft>
              <a:buClr>
                <a:srgbClr val="575757"/>
              </a:buClr>
              <a:buSzPts val="2400"/>
              <a:buFont typeface="Calibri"/>
              <a:buNone/>
            </a:pPr>
            <a:r>
              <a:rPr b="0" i="0" lang="en-US" sz="2400" u="none" cap="none" strike="noStrike">
                <a:solidFill>
                  <a:srgbClr val="575757"/>
                </a:solidFill>
                <a:latin typeface="Calibri"/>
                <a:ea typeface="Calibri"/>
                <a:cs typeface="Calibri"/>
                <a:sym typeface="Calibri"/>
              </a:rPr>
              <a:t>Delivered 100 gilts to breeding</a:t>
            </a:r>
            <a:endParaRPr/>
          </a:p>
        </p:txBody>
      </p:sp>
      <p:sp>
        <p:nvSpPr>
          <p:cNvPr id="495" name="Google Shape;495;p16"/>
          <p:cNvSpPr/>
          <p:nvPr/>
        </p:nvSpPr>
        <p:spPr>
          <a:xfrm>
            <a:off x="6446982" y="2488526"/>
            <a:ext cx="3052362" cy="1185846"/>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16"/>
          <p:cNvSpPr/>
          <p:nvPr/>
        </p:nvSpPr>
        <p:spPr>
          <a:xfrm>
            <a:off x="3514177" y="2488526"/>
            <a:ext cx="2822873" cy="1200329"/>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6"/>
          <p:cNvSpPr/>
          <p:nvPr/>
        </p:nvSpPr>
        <p:spPr>
          <a:xfrm>
            <a:off x="450562" y="2491988"/>
            <a:ext cx="2911474" cy="1200329"/>
          </a:xfrm>
          <a:prstGeom prst="roundRect">
            <a:avLst>
              <a:gd fmla="val 6125" name="adj"/>
            </a:avLst>
          </a:prstGeom>
          <a:solidFill>
            <a:schemeClr val="accent1">
              <a:alpha val="11764"/>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98" name="Google Shape;498;p16"/>
          <p:cNvGrpSpPr/>
          <p:nvPr/>
        </p:nvGrpSpPr>
        <p:grpSpPr>
          <a:xfrm>
            <a:off x="434314" y="3806633"/>
            <a:ext cx="9855256" cy="913026"/>
            <a:chOff x="5083" y="377633"/>
            <a:chExt cx="9855256" cy="913026"/>
          </a:xfrm>
        </p:grpSpPr>
        <p:sp>
          <p:nvSpPr>
            <p:cNvPr id="499" name="Google Shape;499;p16"/>
            <p:cNvSpPr/>
            <p:nvPr/>
          </p:nvSpPr>
          <p:spPr>
            <a:xfrm>
              <a:off x="5083" y="377633"/>
              <a:ext cx="2798712" cy="888669"/>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6"/>
            <p:cNvSpPr txBox="1"/>
            <p:nvPr/>
          </p:nvSpPr>
          <p:spPr>
            <a:xfrm rot="-5400000">
              <a:off x="-79400" y="462116"/>
              <a:ext cx="728709" cy="559742"/>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2021</a:t>
              </a:r>
              <a:endParaRPr/>
            </a:p>
          </p:txBody>
        </p:sp>
        <p:sp>
          <p:nvSpPr>
            <p:cNvPr id="501" name="Google Shape;501;p16"/>
            <p:cNvSpPr/>
            <p:nvPr/>
          </p:nvSpPr>
          <p:spPr>
            <a:xfrm>
              <a:off x="542033" y="377633"/>
              <a:ext cx="2085040" cy="888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6"/>
            <p:cNvSpPr txBox="1"/>
            <p:nvPr/>
          </p:nvSpPr>
          <p:spPr>
            <a:xfrm>
              <a:off x="542033" y="377633"/>
              <a:ext cx="2085040" cy="888669"/>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Jun </a:t>
              </a:r>
              <a:r>
                <a:rPr lang="en-US" sz="3600">
                  <a:solidFill>
                    <a:schemeClr val="lt1"/>
                  </a:solidFill>
                  <a:latin typeface="Calibri"/>
                  <a:ea typeface="Calibri"/>
                  <a:cs typeface="Calibri"/>
                  <a:sym typeface="Calibri"/>
                </a:rPr>
                <a:t>4</a:t>
              </a:r>
              <a:r>
                <a:rPr baseline="30000" lang="en-US" sz="3600">
                  <a:solidFill>
                    <a:schemeClr val="lt1"/>
                  </a:solidFill>
                  <a:latin typeface="Calibri"/>
                  <a:ea typeface="Calibri"/>
                  <a:cs typeface="Calibri"/>
                  <a:sym typeface="Calibri"/>
                </a:rPr>
                <a:t>th</a:t>
              </a:r>
              <a:r>
                <a:rPr lang="en-US" sz="4400">
                  <a:solidFill>
                    <a:schemeClr val="lt1"/>
                  </a:solidFill>
                  <a:latin typeface="Calibri"/>
                  <a:ea typeface="Calibri"/>
                  <a:cs typeface="Calibri"/>
                  <a:sym typeface="Calibri"/>
                </a:rPr>
                <a:t> </a:t>
              </a:r>
              <a:r>
                <a:rPr lang="en-US" sz="3600">
                  <a:solidFill>
                    <a:schemeClr val="lt1"/>
                  </a:solidFill>
                  <a:latin typeface="Calibri"/>
                  <a:ea typeface="Calibri"/>
                  <a:cs typeface="Calibri"/>
                  <a:sym typeface="Calibri"/>
                </a:rPr>
                <a:t>wk</a:t>
              </a:r>
              <a:endParaRPr sz="4400">
                <a:solidFill>
                  <a:schemeClr val="lt1"/>
                </a:solidFill>
                <a:latin typeface="Calibri"/>
                <a:ea typeface="Calibri"/>
                <a:cs typeface="Calibri"/>
                <a:sym typeface="Calibri"/>
              </a:endParaRPr>
            </a:p>
          </p:txBody>
        </p:sp>
        <p:sp>
          <p:nvSpPr>
            <p:cNvPr id="503" name="Google Shape;503;p16"/>
            <p:cNvSpPr/>
            <p:nvPr/>
          </p:nvSpPr>
          <p:spPr>
            <a:xfrm>
              <a:off x="2890747" y="377633"/>
              <a:ext cx="3860769" cy="897165"/>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6"/>
            <p:cNvSpPr txBox="1"/>
            <p:nvPr/>
          </p:nvSpPr>
          <p:spPr>
            <a:xfrm rot="-5400000">
              <a:off x="2908986" y="359394"/>
              <a:ext cx="735676" cy="772153"/>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2021</a:t>
              </a:r>
              <a:endParaRPr sz="1800">
                <a:solidFill>
                  <a:schemeClr val="lt1"/>
                </a:solidFill>
                <a:latin typeface="Calibri"/>
                <a:ea typeface="Calibri"/>
                <a:cs typeface="Calibri"/>
                <a:sym typeface="Calibri"/>
              </a:endParaRPr>
            </a:p>
          </p:txBody>
        </p:sp>
        <p:sp>
          <p:nvSpPr>
            <p:cNvPr id="505" name="Google Shape;505;p16"/>
            <p:cNvSpPr/>
            <p:nvPr/>
          </p:nvSpPr>
          <p:spPr>
            <a:xfrm rot="5400000">
              <a:off x="2547124" y="680749"/>
              <a:ext cx="437914" cy="372651"/>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6"/>
            <p:cNvSpPr/>
            <p:nvPr/>
          </p:nvSpPr>
          <p:spPr>
            <a:xfrm>
              <a:off x="3563110" y="377633"/>
              <a:ext cx="2876273" cy="8971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
            <p:cNvSpPr txBox="1"/>
            <p:nvPr/>
          </p:nvSpPr>
          <p:spPr>
            <a:xfrm>
              <a:off x="3563110" y="377633"/>
              <a:ext cx="2876273" cy="897165"/>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Jul </a:t>
              </a:r>
              <a:r>
                <a:rPr lang="en-US" sz="3600">
                  <a:solidFill>
                    <a:schemeClr val="lt1"/>
                  </a:solidFill>
                  <a:latin typeface="Calibri"/>
                  <a:ea typeface="Calibri"/>
                  <a:cs typeface="Calibri"/>
                  <a:sym typeface="Calibri"/>
                </a:rPr>
                <a:t>2</a:t>
              </a:r>
              <a:r>
                <a:rPr baseline="30000" lang="en-US" sz="3600">
                  <a:solidFill>
                    <a:schemeClr val="lt1"/>
                  </a:solidFill>
                  <a:latin typeface="Calibri"/>
                  <a:ea typeface="Calibri"/>
                  <a:cs typeface="Calibri"/>
                  <a:sym typeface="Calibri"/>
                </a:rPr>
                <a:t>nd</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sp>
          <p:nvSpPr>
            <p:cNvPr id="508" name="Google Shape;508;p16"/>
            <p:cNvSpPr/>
            <p:nvPr/>
          </p:nvSpPr>
          <p:spPr>
            <a:xfrm>
              <a:off x="6843552" y="377633"/>
              <a:ext cx="3016787" cy="913026"/>
            </a:xfrm>
            <a:prstGeom prst="roundRect">
              <a:avLst>
                <a:gd fmla="val 5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6"/>
            <p:cNvSpPr txBox="1"/>
            <p:nvPr/>
          </p:nvSpPr>
          <p:spPr>
            <a:xfrm rot="-5400000">
              <a:off x="6770890" y="450295"/>
              <a:ext cx="748681" cy="603357"/>
            </a:xfrm>
            <a:prstGeom prst="rect">
              <a:avLst/>
            </a:prstGeom>
            <a:noFill/>
            <a:ln>
              <a:noFill/>
            </a:ln>
          </p:spPr>
          <p:txBody>
            <a:bodyPr anchorCtr="0" anchor="t" bIns="0" lIns="0" spcFirstLastPara="1" rIns="106675" wrap="square" tIns="82275">
              <a:noAutofit/>
            </a:bodyPr>
            <a:lstStyle/>
            <a:p>
              <a:pPr indent="0" lvl="0" marL="0" marR="0" rtl="0" algn="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2021</a:t>
              </a:r>
              <a:endParaRPr sz="1800">
                <a:solidFill>
                  <a:schemeClr val="lt1"/>
                </a:solidFill>
                <a:latin typeface="Calibri"/>
                <a:ea typeface="Calibri"/>
                <a:cs typeface="Calibri"/>
                <a:sym typeface="Calibri"/>
              </a:endParaRPr>
            </a:p>
          </p:txBody>
        </p:sp>
        <p:sp>
          <p:nvSpPr>
            <p:cNvPr id="510" name="Google Shape;510;p16"/>
            <p:cNvSpPr/>
            <p:nvPr/>
          </p:nvSpPr>
          <p:spPr>
            <a:xfrm rot="5400000">
              <a:off x="6514905" y="701160"/>
              <a:ext cx="437914" cy="372651"/>
            </a:xfrm>
            <a:prstGeom prst="flowChartExtra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6"/>
            <p:cNvSpPr/>
            <p:nvPr/>
          </p:nvSpPr>
          <p:spPr>
            <a:xfrm>
              <a:off x="7408307" y="377633"/>
              <a:ext cx="2247507" cy="9130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6"/>
            <p:cNvSpPr txBox="1"/>
            <p:nvPr/>
          </p:nvSpPr>
          <p:spPr>
            <a:xfrm>
              <a:off x="7408307" y="377633"/>
              <a:ext cx="2247507" cy="913026"/>
            </a:xfrm>
            <a:prstGeom prst="rect">
              <a:avLst/>
            </a:prstGeom>
            <a:noFill/>
            <a:ln>
              <a:noFill/>
            </a:ln>
          </p:spPr>
          <p:txBody>
            <a:bodyPr anchorCtr="0" anchor="t" bIns="0" lIns="0" spcFirstLastPara="1" rIns="0" wrap="square" tIns="150875">
              <a:noAutofit/>
            </a:bodyPr>
            <a:lstStyle/>
            <a:p>
              <a:pPr indent="0" lvl="0" marL="0" marR="0" rtl="0" algn="l">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Apr </a:t>
              </a:r>
              <a:r>
                <a:rPr lang="en-US" sz="3600">
                  <a:solidFill>
                    <a:schemeClr val="lt1"/>
                  </a:solidFill>
                  <a:latin typeface="Calibri"/>
                  <a:ea typeface="Calibri"/>
                  <a:cs typeface="Calibri"/>
                  <a:sym typeface="Calibri"/>
                </a:rPr>
                <a:t>1</a:t>
              </a:r>
              <a:r>
                <a:rPr baseline="30000" lang="en-US" sz="3600">
                  <a:solidFill>
                    <a:schemeClr val="lt1"/>
                  </a:solidFill>
                  <a:latin typeface="Calibri"/>
                  <a:ea typeface="Calibri"/>
                  <a:cs typeface="Calibri"/>
                  <a:sym typeface="Calibri"/>
                </a:rPr>
                <a:t>st</a:t>
              </a:r>
              <a:r>
                <a:rPr lang="en-US" sz="3600">
                  <a:solidFill>
                    <a:schemeClr val="lt1"/>
                  </a:solidFill>
                  <a:latin typeface="Calibri"/>
                  <a:ea typeface="Calibri"/>
                  <a:cs typeface="Calibri"/>
                  <a:sym typeface="Calibri"/>
                </a:rPr>
                <a:t> wk</a:t>
              </a:r>
              <a:endParaRPr sz="4400">
                <a:solidFill>
                  <a:schemeClr val="lt1"/>
                </a:solidFill>
                <a:latin typeface="Calibri"/>
                <a:ea typeface="Calibri"/>
                <a:cs typeface="Calibri"/>
                <a:sym typeface="Calibri"/>
              </a:endParaRPr>
            </a:p>
          </p:txBody>
        </p:sp>
      </p:grpSp>
      <p:sp>
        <p:nvSpPr>
          <p:cNvPr id="513" name="Google Shape;513;p16"/>
          <p:cNvSpPr txBox="1"/>
          <p:nvPr/>
        </p:nvSpPr>
        <p:spPr>
          <a:xfrm>
            <a:off x="449999" y="4692136"/>
            <a:ext cx="3093157" cy="1200329"/>
          </a:xfrm>
          <a:prstGeom prst="rect">
            <a:avLst/>
          </a:prstGeom>
          <a:noFill/>
          <a:ln>
            <a:noFill/>
          </a:ln>
        </p:spPr>
        <p:txBody>
          <a:bodyPr anchorCtr="0" anchor="t" bIns="45700" lIns="91425" spcFirstLastPara="1" rIns="91425" wrap="square" tIns="45700">
            <a:spAutoFit/>
          </a:bodyPr>
          <a:lstStyle/>
          <a:p>
            <a:pPr indent="-111125" lvl="1" marL="111125" marR="0" rtl="0" algn="l">
              <a:spcBef>
                <a:spcPts val="0"/>
              </a:spcBef>
              <a:spcAft>
                <a:spcPts val="0"/>
              </a:spcAft>
              <a:buClr>
                <a:srgbClr val="575757"/>
              </a:buClr>
              <a:buSzPts val="2400"/>
              <a:buFont typeface="Calibri"/>
              <a:buNone/>
            </a:pPr>
            <a:r>
              <a:rPr b="0" i="0" lang="en-US" sz="2400" u="none" cap="none" strike="noStrike">
                <a:solidFill>
                  <a:srgbClr val="575757"/>
                </a:solidFill>
                <a:latin typeface="Calibri"/>
                <a:ea typeface="Calibri"/>
                <a:cs typeface="Calibri"/>
                <a:sym typeface="Calibri"/>
              </a:rPr>
              <a:t>Heavy rains led flood waters going into the breeding buildings</a:t>
            </a:r>
            <a:endParaRPr/>
          </a:p>
        </p:txBody>
      </p:sp>
      <p:sp>
        <p:nvSpPr>
          <p:cNvPr id="514" name="Google Shape;514;p16"/>
          <p:cNvSpPr txBox="1"/>
          <p:nvPr/>
        </p:nvSpPr>
        <p:spPr>
          <a:xfrm>
            <a:off x="3320584" y="4692136"/>
            <a:ext cx="3994613" cy="1323439"/>
          </a:xfrm>
          <a:prstGeom prst="rect">
            <a:avLst/>
          </a:prstGeom>
          <a:noFill/>
          <a:ln>
            <a:noFill/>
          </a:ln>
        </p:spPr>
        <p:txBody>
          <a:bodyPr anchorCtr="0" anchor="t" bIns="45700" lIns="91425" spcFirstLastPara="1" rIns="91425" wrap="square" tIns="45700">
            <a:spAutoFit/>
          </a:bodyPr>
          <a:lstStyle/>
          <a:p>
            <a:pPr indent="-176213" lvl="1" marL="176213" marR="0" rtl="0" algn="l">
              <a:spcBef>
                <a:spcPts val="0"/>
              </a:spcBef>
              <a:spcAft>
                <a:spcPts val="0"/>
              </a:spcAft>
              <a:buNone/>
            </a:pPr>
            <a:r>
              <a:rPr b="0" i="0" lang="en-US" sz="2000" u="none" cap="none" strike="noStrike">
                <a:solidFill>
                  <a:srgbClr val="575757"/>
                </a:solidFill>
                <a:latin typeface="Calibri"/>
                <a:ea typeface="Calibri"/>
                <a:cs typeface="Calibri"/>
                <a:sym typeface="Calibri"/>
              </a:rPr>
              <a:t>Off-feeding + fever: pregnant</a:t>
            </a:r>
            <a:endParaRPr/>
          </a:p>
          <a:p>
            <a:pPr indent="-285750" lvl="2" marL="285750" marR="0" rtl="0" algn="l">
              <a:spcBef>
                <a:spcPts val="0"/>
              </a:spcBef>
              <a:spcAft>
                <a:spcPts val="0"/>
              </a:spcAft>
              <a:buNone/>
            </a:pPr>
            <a:r>
              <a:rPr b="0" i="0" lang="en-US" sz="2000" u="none" cap="none" strike="noStrike">
                <a:solidFill>
                  <a:srgbClr val="575757"/>
                </a:solidFill>
                <a:latin typeface="Calibri"/>
                <a:ea typeface="Calibri"/>
                <a:cs typeface="Calibri"/>
                <a:sym typeface="Calibri"/>
              </a:rPr>
              <a:t>Mortalities in gilt pens</a:t>
            </a:r>
            <a:endParaRPr/>
          </a:p>
          <a:p>
            <a:pPr indent="-285750" lvl="3" marL="285750" marR="0" rtl="0" algn="l">
              <a:spcBef>
                <a:spcPts val="0"/>
              </a:spcBef>
              <a:spcAft>
                <a:spcPts val="0"/>
              </a:spcAft>
              <a:buNone/>
            </a:pPr>
            <a:r>
              <a:rPr b="0" i="0" lang="en-US" sz="2000" u="none" cap="none" strike="noStrike">
                <a:solidFill>
                  <a:srgbClr val="575757"/>
                </a:solidFill>
                <a:latin typeface="Calibri"/>
                <a:ea typeface="Calibri"/>
                <a:cs typeface="Calibri"/>
                <a:sym typeface="Calibri"/>
              </a:rPr>
              <a:t>Pale, severe depression, scouring, abnormal breathing, high fever</a:t>
            </a:r>
            <a:endParaRPr/>
          </a:p>
        </p:txBody>
      </p:sp>
      <p:sp>
        <p:nvSpPr>
          <p:cNvPr id="515" name="Google Shape;515;p16"/>
          <p:cNvSpPr txBox="1"/>
          <p:nvPr/>
        </p:nvSpPr>
        <p:spPr>
          <a:xfrm>
            <a:off x="7245290" y="4750259"/>
            <a:ext cx="3044281" cy="1200329"/>
          </a:xfrm>
          <a:prstGeom prst="rect">
            <a:avLst/>
          </a:prstGeom>
          <a:noFill/>
          <a:ln>
            <a:noFill/>
          </a:ln>
        </p:spPr>
        <p:txBody>
          <a:bodyPr anchorCtr="0" anchor="t" bIns="45700" lIns="91425" spcFirstLastPara="1" rIns="91425" wrap="square" tIns="45700">
            <a:spAutoFit/>
          </a:bodyPr>
          <a:lstStyle/>
          <a:p>
            <a:pPr indent="-176213" lvl="2" marL="176213" marR="0" rtl="0" algn="l">
              <a:spcBef>
                <a:spcPts val="0"/>
              </a:spcBef>
              <a:spcAft>
                <a:spcPts val="0"/>
              </a:spcAft>
              <a:buNone/>
            </a:pPr>
            <a:r>
              <a:rPr b="0" i="0" lang="en-US" sz="2400" u="none" cap="none" strike="noStrike">
                <a:solidFill>
                  <a:srgbClr val="575757"/>
                </a:solidFill>
                <a:latin typeface="Calibri"/>
                <a:ea typeface="Calibri"/>
                <a:cs typeface="Calibri"/>
                <a:sym typeface="Calibri"/>
              </a:rPr>
              <a:t>All gilts and sows at Breeding Building 2 were culled.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17"/>
          <p:cNvSpPr txBox="1"/>
          <p:nvPr>
            <p:ph idx="1" type="body"/>
          </p:nvPr>
        </p:nvSpPr>
        <p:spPr>
          <a:xfrm>
            <a:off x="451684" y="1606934"/>
            <a:ext cx="11322094"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600"/>
              <a:buNone/>
            </a:pPr>
            <a:r>
              <a:rPr b="0" i="0" lang="en-US" sz="2600" u="none" strike="noStrike">
                <a:solidFill>
                  <a:srgbClr val="575757"/>
                </a:solidFill>
              </a:rPr>
              <a:t>REPOP ATTEMPT 3</a:t>
            </a:r>
            <a:endParaRPr/>
          </a:p>
          <a:p>
            <a:pPr indent="-168275" lvl="1" marL="168275" rtl="0" algn="l">
              <a:lnSpc>
                <a:spcPct val="90000"/>
              </a:lnSpc>
              <a:spcBef>
                <a:spcPts val="500"/>
              </a:spcBef>
              <a:spcAft>
                <a:spcPts val="0"/>
              </a:spcAft>
              <a:buClr>
                <a:srgbClr val="575757"/>
              </a:buClr>
              <a:buSzPts val="2400"/>
              <a:buChar char="•"/>
            </a:pPr>
            <a:r>
              <a:rPr i="0" lang="en-US" u="none" strike="noStrike">
                <a:solidFill>
                  <a:srgbClr val="575757"/>
                </a:solidFill>
              </a:rPr>
              <a:t>All walkways were bird proofed (included in the clean area)</a:t>
            </a:r>
            <a:endParaRPr/>
          </a:p>
          <a:p>
            <a:pPr indent="-168275" lvl="1" marL="168275" rtl="0" algn="l">
              <a:lnSpc>
                <a:spcPct val="90000"/>
              </a:lnSpc>
              <a:spcBef>
                <a:spcPts val="500"/>
              </a:spcBef>
              <a:spcAft>
                <a:spcPts val="0"/>
              </a:spcAft>
              <a:buClr>
                <a:srgbClr val="575757"/>
              </a:buClr>
              <a:buSzPts val="2400"/>
              <a:buChar char="•"/>
            </a:pPr>
            <a:r>
              <a:rPr i="0" lang="en-US" u="none" strike="noStrike">
                <a:solidFill>
                  <a:srgbClr val="575757"/>
                </a:solidFill>
              </a:rPr>
              <a:t>Drainage around breeding buildings repaired (no entry of flood waters in pig area) </a:t>
            </a:r>
            <a:endParaRPr/>
          </a:p>
          <a:p>
            <a:pPr indent="-168275" lvl="1" marL="168275" rtl="0" algn="l">
              <a:lnSpc>
                <a:spcPct val="90000"/>
              </a:lnSpc>
              <a:spcBef>
                <a:spcPts val="500"/>
              </a:spcBef>
              <a:spcAft>
                <a:spcPts val="0"/>
              </a:spcAft>
              <a:buClr>
                <a:srgbClr val="575757"/>
              </a:buClr>
              <a:buSzPts val="2400"/>
              <a:buChar char="•"/>
            </a:pPr>
            <a:r>
              <a:rPr i="0" lang="en-US" u="none" strike="noStrike">
                <a:solidFill>
                  <a:srgbClr val="575757"/>
                </a:solidFill>
              </a:rPr>
              <a:t>Shower facility for breeding personnel built</a:t>
            </a:r>
            <a:endParaRPr/>
          </a:p>
          <a:p>
            <a:pPr indent="-168275" lvl="1" marL="168275" rtl="0" algn="l">
              <a:lnSpc>
                <a:spcPct val="90000"/>
              </a:lnSpc>
              <a:spcBef>
                <a:spcPts val="500"/>
              </a:spcBef>
              <a:spcAft>
                <a:spcPts val="0"/>
              </a:spcAft>
              <a:buClr>
                <a:srgbClr val="575757"/>
              </a:buClr>
              <a:buSzPts val="2400"/>
              <a:buChar char="•"/>
            </a:pPr>
            <a:r>
              <a:rPr i="0" lang="en-US" u="none" strike="noStrike">
                <a:solidFill>
                  <a:srgbClr val="575757"/>
                </a:solidFill>
              </a:rPr>
              <a:t>All repairs done August-September-October</a:t>
            </a:r>
            <a:endParaRPr i="0" sz="1100" u="none" strike="noStrike">
              <a:solidFill>
                <a:srgbClr val="575757"/>
              </a:solidFill>
            </a:endParaRPr>
          </a:p>
          <a:p>
            <a:pPr indent="0" lvl="0" marL="228600" rtl="0" algn="l">
              <a:lnSpc>
                <a:spcPct val="90000"/>
              </a:lnSpc>
              <a:spcBef>
                <a:spcPts val="1000"/>
              </a:spcBef>
              <a:spcAft>
                <a:spcPts val="0"/>
              </a:spcAft>
              <a:buClr>
                <a:schemeClr val="dk1"/>
              </a:buClr>
              <a:buSzPts val="3600"/>
              <a:buNone/>
            </a:pPr>
            <a:r>
              <a:t/>
            </a:r>
            <a:endParaRPr sz="3600"/>
          </a:p>
        </p:txBody>
      </p:sp>
      <p:sp>
        <p:nvSpPr>
          <p:cNvPr id="521" name="Google Shape;521;p17"/>
          <p:cNvSpPr txBox="1"/>
          <p:nvPr>
            <p:ph type="title"/>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F3F3F"/>
              </a:buClr>
              <a:buSzPts val="3600"/>
              <a:buFont typeface="Calibri"/>
              <a:buNone/>
            </a:pPr>
            <a:r>
              <a:rPr b="1" lang="en-US" sz="3600">
                <a:solidFill>
                  <a:srgbClr val="3F3F3F"/>
                </a:solidFill>
              </a:rPr>
              <a:t>Case 1: 500 SL Farrow to Finish Farm</a:t>
            </a:r>
            <a:endParaRPr sz="3600">
              <a:solidFill>
                <a:srgbClr val="3F3F3F"/>
              </a:solidFill>
            </a:endParaRPr>
          </a:p>
        </p:txBody>
      </p:sp>
      <p:sp>
        <p:nvSpPr>
          <p:cNvPr id="522" name="Google Shape;522;p17"/>
          <p:cNvSpPr/>
          <p:nvPr/>
        </p:nvSpPr>
        <p:spPr>
          <a:xfrm>
            <a:off x="587902" y="3851892"/>
            <a:ext cx="2025756" cy="2065432"/>
          </a:xfrm>
          <a:prstGeom prst="roundRect">
            <a:avLst>
              <a:gd fmla="val 16667" name="adj"/>
            </a:avLst>
          </a:prstGeom>
          <a:noFill/>
          <a:ln cap="flat" cmpd="sng" w="38100">
            <a:solidFill>
              <a:srgbClr val="1C3052">
                <a:alpha val="98823"/>
              </a:srgbClr>
            </a:solidFill>
            <a:prstDash val="solid"/>
            <a:miter lim="800000"/>
            <a:headEnd len="sm" w="sm" type="none"/>
            <a:tailEnd len="sm" w="sm" type="none"/>
          </a:ln>
        </p:spPr>
        <p:txBody>
          <a:bodyPr anchorCtr="0" anchor="ctr" bIns="45700" lIns="91425" spcFirstLastPara="1" rIns="91425" wrap="square" tIns="45700">
            <a:noAutofit/>
          </a:bodyPr>
          <a:lstStyle/>
          <a:p>
            <a:pPr indent="-341313" lvl="1" marL="341313" marR="0" rtl="0" algn="l">
              <a:spcBef>
                <a:spcPts val="0"/>
              </a:spcBef>
              <a:spcAft>
                <a:spcPts val="0"/>
              </a:spcAft>
              <a:buNone/>
            </a:pPr>
            <a:r>
              <a:rPr b="1" i="0" lang="en-US" sz="2400" u="none" cap="none" strike="noStrike">
                <a:solidFill>
                  <a:srgbClr val="575757"/>
                </a:solidFill>
                <a:latin typeface="Calibri"/>
                <a:ea typeface="Calibri"/>
                <a:cs typeface="Calibri"/>
                <a:sym typeface="Calibri"/>
              </a:rPr>
              <a:t>Nov 2021</a:t>
            </a:r>
            <a:endParaRPr/>
          </a:p>
          <a:p>
            <a:pPr indent="0" lvl="2" marL="0" marR="0" rtl="0" algn="l">
              <a:spcBef>
                <a:spcPts val="0"/>
              </a:spcBef>
              <a:spcAft>
                <a:spcPts val="0"/>
              </a:spcAft>
              <a:buNone/>
            </a:pPr>
            <a:r>
              <a:rPr b="0" i="0" lang="en-US" sz="2200" u="none" cap="none" strike="noStrike">
                <a:solidFill>
                  <a:srgbClr val="575757"/>
                </a:solidFill>
                <a:latin typeface="Calibri"/>
                <a:ea typeface="Calibri"/>
                <a:cs typeface="Calibri"/>
                <a:sym typeface="Calibri"/>
              </a:rPr>
              <a:t>First weaned sows transferred to Breeding Building 2</a:t>
            </a:r>
            <a:endParaRPr/>
          </a:p>
        </p:txBody>
      </p:sp>
      <p:sp>
        <p:nvSpPr>
          <p:cNvPr id="523" name="Google Shape;523;p17"/>
          <p:cNvSpPr/>
          <p:nvPr/>
        </p:nvSpPr>
        <p:spPr>
          <a:xfrm>
            <a:off x="3090200" y="3849666"/>
            <a:ext cx="2025755" cy="2065432"/>
          </a:xfrm>
          <a:prstGeom prst="roundRect">
            <a:avLst>
              <a:gd fmla="val 16667" name="adj"/>
            </a:avLst>
          </a:prstGeom>
          <a:no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1" marL="0" marR="0" rtl="0" algn="l">
              <a:spcBef>
                <a:spcPts val="0"/>
              </a:spcBef>
              <a:spcAft>
                <a:spcPts val="0"/>
              </a:spcAft>
              <a:buNone/>
            </a:pPr>
            <a:r>
              <a:rPr b="1" i="0" lang="en-US" sz="2400" u="none" cap="none" strike="noStrike">
                <a:solidFill>
                  <a:srgbClr val="575757"/>
                </a:solidFill>
                <a:latin typeface="Calibri"/>
                <a:ea typeface="Calibri"/>
                <a:cs typeface="Calibri"/>
                <a:sym typeface="Calibri"/>
              </a:rPr>
              <a:t>Dec 2021</a:t>
            </a:r>
            <a:endParaRPr/>
          </a:p>
          <a:p>
            <a:pPr indent="0" lvl="2" marL="0" marR="0" rtl="0" algn="l">
              <a:spcBef>
                <a:spcPts val="0"/>
              </a:spcBef>
              <a:spcAft>
                <a:spcPts val="0"/>
              </a:spcAft>
              <a:buNone/>
            </a:pPr>
            <a:r>
              <a:rPr b="0" i="0" lang="en-US" sz="2200" u="none" cap="none" strike="noStrike">
                <a:solidFill>
                  <a:srgbClr val="575757"/>
                </a:solidFill>
                <a:latin typeface="Calibri"/>
                <a:ea typeface="Calibri"/>
                <a:cs typeface="Calibri"/>
                <a:sym typeface="Calibri"/>
              </a:rPr>
              <a:t>Resumed pregnant sow delivery (40 sows per month)</a:t>
            </a:r>
            <a:endParaRPr/>
          </a:p>
        </p:txBody>
      </p:sp>
      <p:sp>
        <p:nvSpPr>
          <p:cNvPr id="524" name="Google Shape;524;p17"/>
          <p:cNvSpPr/>
          <p:nvPr/>
        </p:nvSpPr>
        <p:spPr>
          <a:xfrm>
            <a:off x="5651850" y="3849666"/>
            <a:ext cx="2025755" cy="2065432"/>
          </a:xfrm>
          <a:prstGeom prst="roundRect">
            <a:avLst>
              <a:gd fmla="val 16667" name="adj"/>
            </a:avLst>
          </a:prstGeom>
          <a:no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1" marL="0" marR="0" rtl="0" algn="l">
              <a:spcBef>
                <a:spcPts val="0"/>
              </a:spcBef>
              <a:spcAft>
                <a:spcPts val="0"/>
              </a:spcAft>
              <a:buNone/>
            </a:pPr>
            <a:r>
              <a:rPr b="1" i="0" lang="en-US" sz="2400" u="none" cap="none" strike="noStrike">
                <a:solidFill>
                  <a:srgbClr val="575757"/>
                </a:solidFill>
                <a:latin typeface="Calibri"/>
                <a:ea typeface="Calibri"/>
                <a:cs typeface="Calibri"/>
                <a:sym typeface="Calibri"/>
              </a:rPr>
              <a:t>March 2022 </a:t>
            </a:r>
            <a:endParaRPr/>
          </a:p>
          <a:p>
            <a:pPr indent="0" lvl="2" marL="0" marR="0" rtl="0" algn="l">
              <a:spcBef>
                <a:spcPts val="0"/>
              </a:spcBef>
              <a:spcAft>
                <a:spcPts val="0"/>
              </a:spcAft>
              <a:buNone/>
            </a:pPr>
            <a:r>
              <a:rPr b="0" i="0" lang="en-US" sz="2200" u="none" cap="none" strike="noStrike">
                <a:solidFill>
                  <a:srgbClr val="575757"/>
                </a:solidFill>
                <a:latin typeface="Calibri"/>
                <a:ea typeface="Calibri"/>
                <a:cs typeface="Calibri"/>
                <a:sym typeface="Calibri"/>
              </a:rPr>
              <a:t>Resumed Replacement Gilt and Junior Boar Delivery</a:t>
            </a:r>
            <a:endParaRPr/>
          </a:p>
        </p:txBody>
      </p:sp>
      <p:sp>
        <p:nvSpPr>
          <p:cNvPr id="525" name="Google Shape;525;p17"/>
          <p:cNvSpPr/>
          <p:nvPr/>
        </p:nvSpPr>
        <p:spPr>
          <a:xfrm>
            <a:off x="8198770" y="3844021"/>
            <a:ext cx="2025755" cy="2065432"/>
          </a:xfrm>
          <a:prstGeom prst="roundRect">
            <a:avLst>
              <a:gd fmla="val 16667" name="adj"/>
            </a:avLst>
          </a:prstGeom>
          <a:no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1" marL="0" marR="0" rtl="0" algn="l">
              <a:spcBef>
                <a:spcPts val="0"/>
              </a:spcBef>
              <a:spcAft>
                <a:spcPts val="0"/>
              </a:spcAft>
              <a:buNone/>
            </a:pPr>
            <a:r>
              <a:rPr b="1" i="0" lang="en-US" sz="2400" u="none" cap="none" strike="noStrike">
                <a:solidFill>
                  <a:srgbClr val="575757"/>
                </a:solidFill>
                <a:latin typeface="Calibri"/>
                <a:ea typeface="Calibri"/>
                <a:cs typeface="Calibri"/>
                <a:sym typeface="Calibri"/>
              </a:rPr>
              <a:t>July 2022</a:t>
            </a:r>
            <a:endParaRPr/>
          </a:p>
          <a:p>
            <a:pPr indent="0" lvl="2" marL="0" marR="0" rtl="0" algn="l">
              <a:spcBef>
                <a:spcPts val="0"/>
              </a:spcBef>
              <a:spcAft>
                <a:spcPts val="0"/>
              </a:spcAft>
              <a:buNone/>
            </a:pPr>
            <a:r>
              <a:rPr b="0" i="0" lang="en-US" sz="2200" u="none" cap="none" strike="noStrike">
                <a:solidFill>
                  <a:srgbClr val="575757"/>
                </a:solidFill>
                <a:latin typeface="Calibri"/>
                <a:ea typeface="Calibri"/>
                <a:cs typeface="Calibri"/>
                <a:sym typeface="Calibri"/>
              </a:rPr>
              <a:t>406 sow level</a:t>
            </a:r>
            <a:endParaRPr/>
          </a:p>
          <a:p>
            <a:pPr indent="0" lvl="2" marL="0" marR="0" rtl="0" algn="l">
              <a:spcBef>
                <a:spcPts val="0"/>
              </a:spcBef>
              <a:spcAft>
                <a:spcPts val="0"/>
              </a:spcAft>
              <a:buNone/>
            </a:pPr>
            <a:r>
              <a:rPr b="0" i="0" lang="en-US" sz="2200" u="none" cap="none" strike="noStrike">
                <a:solidFill>
                  <a:srgbClr val="575757"/>
                </a:solidFill>
                <a:latin typeface="Calibri"/>
                <a:ea typeface="Calibri"/>
                <a:cs typeface="Calibri"/>
                <a:sym typeface="Calibri"/>
              </a:rPr>
              <a:t>No new cases</a:t>
            </a:r>
            <a:endParaRPr/>
          </a:p>
        </p:txBody>
      </p:sp>
      <p:sp>
        <p:nvSpPr>
          <p:cNvPr id="526" name="Google Shape;526;p17"/>
          <p:cNvSpPr/>
          <p:nvPr/>
        </p:nvSpPr>
        <p:spPr>
          <a:xfrm>
            <a:off x="2711938" y="4585271"/>
            <a:ext cx="290808" cy="388883"/>
          </a:xfrm>
          <a:prstGeom prst="striped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17"/>
          <p:cNvSpPr/>
          <p:nvPr/>
        </p:nvSpPr>
        <p:spPr>
          <a:xfrm>
            <a:off x="7834824" y="4614307"/>
            <a:ext cx="290808" cy="388883"/>
          </a:xfrm>
          <a:prstGeom prst="striped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17"/>
          <p:cNvSpPr/>
          <p:nvPr/>
        </p:nvSpPr>
        <p:spPr>
          <a:xfrm>
            <a:off x="5256375" y="4585271"/>
            <a:ext cx="290808" cy="388883"/>
          </a:xfrm>
          <a:prstGeom prst="striped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17"/>
          <p:cNvSpPr/>
          <p:nvPr/>
        </p:nvSpPr>
        <p:spPr>
          <a:xfrm>
            <a:off x="451684" y="2053405"/>
            <a:ext cx="10777407" cy="1607127"/>
          </a:xfrm>
          <a:prstGeom prst="rect">
            <a:avLst/>
          </a:prstGeom>
          <a:solidFill>
            <a:schemeClr val="accent1">
              <a:alpha val="26666"/>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17"/>
          <p:cNvSpPr txBox="1"/>
          <p:nvPr/>
        </p:nvSpPr>
        <p:spPr>
          <a:xfrm>
            <a:off x="8922327" y="2880051"/>
            <a:ext cx="106218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NEW</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8"/>
          <p:cNvSpPr txBox="1"/>
          <p:nvPr>
            <p:ph idx="1" type="body"/>
          </p:nvPr>
        </p:nvSpPr>
        <p:spPr>
          <a:xfrm>
            <a:off x="538294" y="1652199"/>
            <a:ext cx="10265664" cy="42556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Biosecurity in Place</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Fully Fenced </a:t>
            </a:r>
            <a:r>
              <a:rPr lang="en-US">
                <a:solidFill>
                  <a:srgbClr val="575757"/>
                </a:solidFill>
              </a:rPr>
              <a:t>| </a:t>
            </a:r>
            <a:r>
              <a:rPr i="0" lang="en-US" u="none" strike="noStrike">
                <a:solidFill>
                  <a:srgbClr val="575757"/>
                </a:solidFill>
              </a:rPr>
              <a:t>Shower in, complete change of clothes (including viajeros)</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UV Box (gate) all incoming outside supplies | Uses commercial feeds</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Separate parking area for visitor cars</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Health Status Pre-ASF (Positive </a:t>
            </a:r>
            <a:r>
              <a:rPr lang="en-US" sz="2400">
                <a:solidFill>
                  <a:srgbClr val="575757"/>
                </a:solidFill>
              </a:rPr>
              <a:t>s</a:t>
            </a:r>
            <a:r>
              <a:rPr b="0" i="0" lang="en-US" sz="2400" u="none" strike="noStrike">
                <a:solidFill>
                  <a:srgbClr val="575757"/>
                </a:solidFill>
              </a:rPr>
              <a:t>table to PRRS, Mhyo, APP)</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Initial Reported Case</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Sep 14, 2020: 2 sows aborted, died Sep 15 &amp; 16 (Breeding BldgA1 row 4)</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Sep 23, 2020: 3 sows aborted, died Sep 24. </a:t>
            </a:r>
            <a:r>
              <a:rPr lang="en-US">
                <a:solidFill>
                  <a:srgbClr val="575757"/>
                </a:solidFill>
              </a:rPr>
              <a:t>100% </a:t>
            </a:r>
            <a:r>
              <a:rPr b="0" i="0" lang="en-US" u="none" strike="noStrike">
                <a:solidFill>
                  <a:srgbClr val="575757"/>
                </a:solidFill>
              </a:rPr>
              <a:t>Rapid test positive   (Breeding BldgA1 row 3)</a:t>
            </a:r>
            <a:endParaRPr/>
          </a:p>
          <a:p>
            <a:pPr indent="0" lvl="0" marL="0" rtl="0" algn="l">
              <a:lnSpc>
                <a:spcPct val="90000"/>
              </a:lnSpc>
              <a:spcBef>
                <a:spcPts val="1000"/>
              </a:spcBef>
              <a:spcAft>
                <a:spcPts val="0"/>
              </a:spcAft>
              <a:buClr>
                <a:schemeClr val="dk1"/>
              </a:buClr>
              <a:buSzPts val="3600"/>
              <a:buNone/>
            </a:pPr>
            <a:r>
              <a:t/>
            </a:r>
            <a:endParaRPr sz="3600"/>
          </a:p>
        </p:txBody>
      </p:sp>
      <p:sp>
        <p:nvSpPr>
          <p:cNvPr id="536" name="Google Shape;536;p18"/>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19"/>
          <p:cNvSpPr txBox="1"/>
          <p:nvPr>
            <p:ph idx="1" type="body"/>
          </p:nvPr>
        </p:nvSpPr>
        <p:spPr>
          <a:xfrm>
            <a:off x="492113" y="1753799"/>
            <a:ext cx="11164178" cy="44496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Sep 25, 2020: Culled 12 pregnant sows (4 sows on each side of the positive sow)</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Oct 2020 (</a:t>
            </a:r>
            <a:r>
              <a:rPr lang="en-US" sz="2400">
                <a:solidFill>
                  <a:srgbClr val="575757"/>
                </a:solidFill>
              </a:rPr>
              <a:t>1</a:t>
            </a:r>
            <a:r>
              <a:rPr baseline="30000" lang="en-US" sz="2400">
                <a:solidFill>
                  <a:srgbClr val="575757"/>
                </a:solidFill>
              </a:rPr>
              <a:t>st</a:t>
            </a:r>
            <a:r>
              <a:rPr lang="en-US" sz="2400">
                <a:solidFill>
                  <a:srgbClr val="575757"/>
                </a:solidFill>
              </a:rPr>
              <a:t> </a:t>
            </a:r>
            <a:r>
              <a:rPr b="0" i="0" lang="en-US" sz="2400" u="none" strike="noStrike">
                <a:solidFill>
                  <a:srgbClr val="575757"/>
                </a:solidFill>
              </a:rPr>
              <a:t>wk): </a:t>
            </a:r>
            <a:endParaRPr/>
          </a:p>
          <a:p>
            <a:pPr indent="-222250" lvl="0" marL="684213" rtl="0" algn="l">
              <a:lnSpc>
                <a:spcPct val="90000"/>
              </a:lnSpc>
              <a:spcBef>
                <a:spcPts val="1000"/>
              </a:spcBef>
              <a:spcAft>
                <a:spcPts val="0"/>
              </a:spcAft>
              <a:buClr>
                <a:srgbClr val="575757"/>
              </a:buClr>
              <a:buSzPts val="2200"/>
              <a:buChar char="•"/>
            </a:pPr>
            <a:r>
              <a:rPr b="0" i="0" lang="en-US" sz="2200" u="none" strike="noStrike">
                <a:solidFill>
                  <a:srgbClr val="575757"/>
                </a:solidFill>
              </a:rPr>
              <a:t>Initial cases (off-feeding in Farrowing Rm 1B (4 heads))</a:t>
            </a:r>
            <a:endParaRPr/>
          </a:p>
          <a:p>
            <a:pPr indent="-228600" lvl="1" marL="685800" rtl="0" algn="l">
              <a:lnSpc>
                <a:spcPct val="90000"/>
              </a:lnSpc>
              <a:spcBef>
                <a:spcPts val="500"/>
              </a:spcBef>
              <a:spcAft>
                <a:spcPts val="0"/>
              </a:spcAft>
              <a:buClr>
                <a:srgbClr val="575757"/>
              </a:buClr>
              <a:buSzPts val="2200"/>
              <a:buChar char="•"/>
            </a:pPr>
            <a:r>
              <a:rPr b="0" i="0" lang="en-US" sz="2200" u="none" strike="noStrike">
                <a:solidFill>
                  <a:srgbClr val="575757"/>
                </a:solidFill>
              </a:rPr>
              <a:t>Rapid Ag test kit + |Cull all 4 and 8 sows in close contact (one on each side of the sows)</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Oct 2020 (2</a:t>
            </a:r>
            <a:r>
              <a:rPr b="0" baseline="30000" i="0" lang="en-US" sz="2400" u="none" strike="noStrike">
                <a:solidFill>
                  <a:srgbClr val="575757"/>
                </a:solidFill>
              </a:rPr>
              <a:t>nd</a:t>
            </a:r>
            <a:r>
              <a:rPr b="0" i="0" lang="en-US" sz="2400" u="none" strike="noStrike">
                <a:solidFill>
                  <a:srgbClr val="575757"/>
                </a:solidFill>
              </a:rPr>
              <a:t> wk): </a:t>
            </a:r>
            <a:endParaRPr/>
          </a:p>
          <a:p>
            <a:pPr indent="-228600" lvl="1" marL="685800" rtl="0" algn="l">
              <a:lnSpc>
                <a:spcPct val="90000"/>
              </a:lnSpc>
              <a:spcBef>
                <a:spcPts val="500"/>
              </a:spcBef>
              <a:spcAft>
                <a:spcPts val="0"/>
              </a:spcAft>
              <a:buClr>
                <a:srgbClr val="575757"/>
              </a:buClr>
              <a:buSzPts val="2200"/>
              <a:buChar char="•"/>
            </a:pPr>
            <a:r>
              <a:rPr lang="en-US" sz="2200">
                <a:solidFill>
                  <a:srgbClr val="575757"/>
                </a:solidFill>
              </a:rPr>
              <a:t>O</a:t>
            </a:r>
            <a:r>
              <a:rPr b="0" i="0" lang="en-US" sz="2200" u="none" strike="noStrike">
                <a:solidFill>
                  <a:srgbClr val="575757"/>
                </a:solidFill>
              </a:rPr>
              <a:t>ff feeding reports, high fever (Breeding Building – Old and A1, Farrowing Room 1B)</a:t>
            </a:r>
            <a:endParaRPr/>
          </a:p>
          <a:p>
            <a:pPr indent="-228600" lvl="1" marL="685800" rtl="0" algn="l">
              <a:lnSpc>
                <a:spcPct val="90000"/>
              </a:lnSpc>
              <a:spcBef>
                <a:spcPts val="500"/>
              </a:spcBef>
              <a:spcAft>
                <a:spcPts val="0"/>
              </a:spcAft>
              <a:buClr>
                <a:srgbClr val="575757"/>
              </a:buClr>
              <a:buSzPts val="2200"/>
              <a:buChar char="•"/>
            </a:pPr>
            <a:r>
              <a:rPr b="0" i="0" lang="en-US" sz="2200" u="none" strike="noStrike">
                <a:solidFill>
                  <a:srgbClr val="575757"/>
                </a:solidFill>
              </a:rPr>
              <a:t>100% Positive Rapid Ag Test Kit (7 heads) | Culled all 7 and 15 in contact</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Oct 2020 (3</a:t>
            </a:r>
            <a:r>
              <a:rPr b="0" baseline="30000" i="0" lang="en-US" sz="2400" u="none" strike="noStrike">
                <a:solidFill>
                  <a:srgbClr val="575757"/>
                </a:solidFill>
              </a:rPr>
              <a:t>rd</a:t>
            </a:r>
            <a:r>
              <a:rPr b="0" i="0" lang="en-US" sz="2400" u="none" strike="noStrike">
                <a:solidFill>
                  <a:srgbClr val="575757"/>
                </a:solidFill>
              </a:rPr>
              <a:t> wk)</a:t>
            </a:r>
            <a:endParaRPr/>
          </a:p>
          <a:p>
            <a:pPr indent="-228600" lvl="1" marL="685800" rtl="0" algn="l">
              <a:lnSpc>
                <a:spcPct val="90000"/>
              </a:lnSpc>
              <a:spcBef>
                <a:spcPts val="500"/>
              </a:spcBef>
              <a:spcAft>
                <a:spcPts val="0"/>
              </a:spcAft>
              <a:buClr>
                <a:srgbClr val="575757"/>
              </a:buClr>
              <a:buSzPts val="2200"/>
              <a:buChar char="•"/>
            </a:pPr>
            <a:r>
              <a:rPr b="0" i="0" lang="en-US" sz="2200" u="none" strike="noStrike">
                <a:solidFill>
                  <a:srgbClr val="575757"/>
                </a:solidFill>
              </a:rPr>
              <a:t>Gilt and Dry sow buildings affected, culled 20 dry sows and 40 gilts</a:t>
            </a:r>
            <a:endParaRPr/>
          </a:p>
          <a:p>
            <a:pPr indent="-228600" lvl="1" marL="685800" rtl="0" algn="l">
              <a:lnSpc>
                <a:spcPct val="90000"/>
              </a:lnSpc>
              <a:spcBef>
                <a:spcPts val="500"/>
              </a:spcBef>
              <a:spcAft>
                <a:spcPts val="0"/>
              </a:spcAft>
              <a:buClr>
                <a:srgbClr val="575757"/>
              </a:buClr>
              <a:buSzPts val="2200"/>
              <a:buChar char="•"/>
            </a:pPr>
            <a:r>
              <a:rPr b="0" i="0" lang="en-US" sz="2200" u="none" strike="noStrike">
                <a:solidFill>
                  <a:srgbClr val="575757"/>
                </a:solidFill>
              </a:rPr>
              <a:t>Boar house affected, culled 12 boars</a:t>
            </a:r>
            <a:endParaRPr/>
          </a:p>
          <a:p>
            <a:pPr indent="-25400" lvl="0" marL="228600" rtl="0" algn="l">
              <a:lnSpc>
                <a:spcPct val="90000"/>
              </a:lnSpc>
              <a:spcBef>
                <a:spcPts val="1000"/>
              </a:spcBef>
              <a:spcAft>
                <a:spcPts val="0"/>
              </a:spcAft>
              <a:buClr>
                <a:schemeClr val="dk1"/>
              </a:buClr>
              <a:buSzPts val="3200"/>
              <a:buNone/>
            </a:pPr>
            <a:r>
              <a:t/>
            </a:r>
            <a:endParaRPr sz="3200"/>
          </a:p>
        </p:txBody>
      </p:sp>
      <p:sp>
        <p:nvSpPr>
          <p:cNvPr id="542" name="Google Shape;542;p19"/>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
          <p:cNvSpPr txBox="1"/>
          <p:nvPr>
            <p:ph type="title"/>
          </p:nvPr>
        </p:nvSpPr>
        <p:spPr>
          <a:xfrm>
            <a:off x="963168" y="1033272"/>
            <a:ext cx="10265664" cy="6574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Presentation Flow</a:t>
            </a:r>
            <a:endParaRPr/>
          </a:p>
        </p:txBody>
      </p:sp>
      <p:sp>
        <p:nvSpPr>
          <p:cNvPr id="324" name="Google Shape;324;p2"/>
          <p:cNvSpPr txBox="1"/>
          <p:nvPr>
            <p:ph idx="1" type="body"/>
          </p:nvPr>
        </p:nvSpPr>
        <p:spPr>
          <a:xfrm>
            <a:off x="963168" y="1938527"/>
            <a:ext cx="10265664" cy="388620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Introduction</a:t>
            </a:r>
            <a:endParaRPr/>
          </a:p>
          <a:p>
            <a:pPr indent="-228600" lvl="1" marL="685800" rtl="0" algn="l">
              <a:lnSpc>
                <a:spcPct val="90000"/>
              </a:lnSpc>
              <a:spcBef>
                <a:spcPts val="500"/>
              </a:spcBef>
              <a:spcAft>
                <a:spcPts val="0"/>
              </a:spcAft>
              <a:buClr>
                <a:schemeClr val="dk1"/>
              </a:buClr>
              <a:buSzPts val="2400"/>
              <a:buChar char="•"/>
            </a:pPr>
            <a:r>
              <a:rPr lang="en-US"/>
              <a:t>Biosecurity Against ASF: Why the need to keep talking about it?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Case Studies</a:t>
            </a:r>
            <a:endParaRPr/>
          </a:p>
          <a:p>
            <a:pPr indent="-228600" lvl="1" marL="685800" rtl="0" algn="l">
              <a:lnSpc>
                <a:spcPct val="90000"/>
              </a:lnSpc>
              <a:spcBef>
                <a:spcPts val="500"/>
              </a:spcBef>
              <a:spcAft>
                <a:spcPts val="0"/>
              </a:spcAft>
              <a:buClr>
                <a:schemeClr val="dk1"/>
              </a:buClr>
              <a:buSzPts val="2400"/>
              <a:buChar char="•"/>
            </a:pPr>
            <a:r>
              <a:rPr lang="en-US"/>
              <a:t>Interactions with farms on Biosecurity improvements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Lessons Learned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0"/>
          <p:cNvSpPr txBox="1"/>
          <p:nvPr>
            <p:ph idx="1" type="body"/>
          </p:nvPr>
        </p:nvSpPr>
        <p:spPr>
          <a:xfrm>
            <a:off x="492112" y="1753799"/>
            <a:ext cx="11081051"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Oct 2020 (4</a:t>
            </a:r>
            <a:r>
              <a:rPr b="0" baseline="30000" i="0" lang="en-US" sz="2400" u="none" strike="noStrike">
                <a:solidFill>
                  <a:srgbClr val="575757"/>
                </a:solidFill>
              </a:rPr>
              <a:t>th</a:t>
            </a:r>
            <a:r>
              <a:rPr b="0" i="0" lang="en-US" sz="2400" u="none" strike="noStrike">
                <a:solidFill>
                  <a:srgbClr val="575757"/>
                </a:solidFill>
              </a:rPr>
              <a:t> wk)</a:t>
            </a:r>
            <a:endParaRPr/>
          </a:p>
          <a:p>
            <a:pPr indent="-287338" lvl="0" marL="684213" rtl="0" algn="l">
              <a:lnSpc>
                <a:spcPct val="90000"/>
              </a:lnSpc>
              <a:spcBef>
                <a:spcPts val="1000"/>
              </a:spcBef>
              <a:spcAft>
                <a:spcPts val="0"/>
              </a:spcAft>
              <a:buClr>
                <a:srgbClr val="575757"/>
              </a:buClr>
              <a:buSzPts val="2400"/>
              <a:buChar char="•"/>
            </a:pPr>
            <a:r>
              <a:rPr b="0" i="0" lang="en-US" sz="2400" u="none" strike="noStrike">
                <a:solidFill>
                  <a:srgbClr val="575757"/>
                </a:solidFill>
              </a:rPr>
              <a:t>Owner decided to collect blood from ALL remaining sows (~1,100 sows) </a:t>
            </a:r>
            <a:endParaRPr/>
          </a:p>
          <a:p>
            <a:pPr indent="-287338" lvl="0" marL="684213" rtl="0" algn="l">
              <a:lnSpc>
                <a:spcPct val="90000"/>
              </a:lnSpc>
              <a:spcBef>
                <a:spcPts val="1000"/>
              </a:spcBef>
              <a:spcAft>
                <a:spcPts val="0"/>
              </a:spcAft>
              <a:buClr>
                <a:srgbClr val="575757"/>
              </a:buClr>
              <a:buSzPts val="2400"/>
              <a:buChar char="•"/>
            </a:pPr>
            <a:r>
              <a:rPr lang="en-US" sz="2400">
                <a:solidFill>
                  <a:srgbClr val="575757"/>
                </a:solidFill>
              </a:rPr>
              <a:t>D</a:t>
            </a:r>
            <a:r>
              <a:rPr b="0" i="0" lang="en-US" sz="2400" u="none" strike="noStrike">
                <a:solidFill>
                  <a:srgbClr val="575757"/>
                </a:solidFill>
              </a:rPr>
              <a:t>id PCR test on 220 pools (1:5 pooling)</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Nov 2020 (1</a:t>
            </a:r>
            <a:r>
              <a:rPr b="0" baseline="30000" i="0" lang="en-US" sz="2400" u="none" strike="noStrike">
                <a:solidFill>
                  <a:srgbClr val="575757"/>
                </a:solidFill>
              </a:rPr>
              <a:t>st</a:t>
            </a:r>
            <a:r>
              <a:rPr b="0" i="0" lang="en-US" sz="2400" u="none" strike="noStrike">
                <a:solidFill>
                  <a:srgbClr val="575757"/>
                </a:solidFill>
              </a:rPr>
              <a:t> wk)</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PCR Test Results: 4 pools ASF Positive</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4 positive pools tested individually: 9 out of 20 samples were POSITIVE</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9 out of 1100 sows were positive</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Decided to cull all 9 positive sows, and 24 in-contact sow</a:t>
            </a:r>
            <a:endParaRPr/>
          </a:p>
        </p:txBody>
      </p:sp>
      <p:sp>
        <p:nvSpPr>
          <p:cNvPr id="548" name="Google Shape;548;p20"/>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21"/>
          <p:cNvSpPr txBox="1"/>
          <p:nvPr>
            <p:ph idx="1" type="body"/>
          </p:nvPr>
        </p:nvSpPr>
        <p:spPr>
          <a:xfrm>
            <a:off x="492112" y="1753799"/>
            <a:ext cx="11081051"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Nov 2020 (2</a:t>
            </a:r>
            <a:r>
              <a:rPr b="0" baseline="30000" i="0" lang="en-US" sz="2400" u="none" strike="noStrike">
                <a:solidFill>
                  <a:srgbClr val="575757"/>
                </a:solidFill>
              </a:rPr>
              <a:t>nd</a:t>
            </a:r>
            <a:r>
              <a:rPr b="0" i="0" lang="en-US" sz="2400" u="none" strike="noStrike">
                <a:solidFill>
                  <a:srgbClr val="575757"/>
                </a:solidFill>
              </a:rPr>
              <a:t> wk)</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Another 10 tested positive using Rapid Ag kit,</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Culled all 10 and 22 in contact sows</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First case in NH Rm 1B in 3 pens</a:t>
            </a:r>
            <a:endParaRPr/>
          </a:p>
          <a:p>
            <a:pPr indent="-228600" lvl="2" marL="1143000" rtl="0" algn="l">
              <a:lnSpc>
                <a:spcPct val="90000"/>
              </a:lnSpc>
              <a:spcBef>
                <a:spcPts val="500"/>
              </a:spcBef>
              <a:spcAft>
                <a:spcPts val="0"/>
              </a:spcAft>
              <a:buClr>
                <a:srgbClr val="575757"/>
              </a:buClr>
              <a:buSzPts val="2400"/>
              <a:buChar char="•"/>
            </a:pPr>
            <a:r>
              <a:rPr b="0" i="0" lang="en-US" sz="2400" u="none" strike="noStrike">
                <a:solidFill>
                  <a:srgbClr val="575757"/>
                </a:solidFill>
              </a:rPr>
              <a:t>Culled 6 pens (120 piglets 4-5 weeks old)</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Dec 2020 – Jan 2021</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Cases still reported in sows both from breeding and farrowing</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First cases in GF Building (75 120 days old culled)</a:t>
            </a:r>
            <a:endParaRPr/>
          </a:p>
          <a:p>
            <a:pPr indent="0" lvl="0" marL="0" rtl="0" algn="l">
              <a:lnSpc>
                <a:spcPct val="90000"/>
              </a:lnSpc>
              <a:spcBef>
                <a:spcPts val="1000"/>
              </a:spcBef>
              <a:spcAft>
                <a:spcPts val="0"/>
              </a:spcAft>
              <a:buClr>
                <a:schemeClr val="dk1"/>
              </a:buClr>
              <a:buSzPts val="2800"/>
              <a:buNone/>
            </a:pPr>
            <a:r>
              <a:t/>
            </a:r>
            <a:endParaRPr/>
          </a:p>
        </p:txBody>
      </p:sp>
      <p:sp>
        <p:nvSpPr>
          <p:cNvPr id="554" name="Google Shape;554;p21"/>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2"/>
          <p:cNvSpPr txBox="1"/>
          <p:nvPr>
            <p:ph idx="1" type="body"/>
          </p:nvPr>
        </p:nvSpPr>
        <p:spPr>
          <a:xfrm>
            <a:off x="501348" y="1753799"/>
            <a:ext cx="10924033"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3200"/>
              <a:buNone/>
            </a:pPr>
            <a:r>
              <a:rPr b="0" i="0" lang="en-US" sz="3200" u="none" strike="noStrike">
                <a:solidFill>
                  <a:srgbClr val="575757"/>
                </a:solidFill>
              </a:rPr>
              <a:t>Feb 2021</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Owner decided to drastically reduce sow level to 250</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Culled around 600 sows the whole month of February</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About 80 remained in the F3 different farrowing buildings</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The rest remained in 1 Breeding room</a:t>
            </a:r>
            <a:endParaRPr/>
          </a:p>
          <a:p>
            <a:pPr indent="-166688" lvl="1" marL="396875" rtl="0" algn="l">
              <a:lnSpc>
                <a:spcPct val="90000"/>
              </a:lnSpc>
              <a:spcBef>
                <a:spcPts val="500"/>
              </a:spcBef>
              <a:spcAft>
                <a:spcPts val="0"/>
              </a:spcAft>
              <a:buClr>
                <a:srgbClr val="575757"/>
              </a:buClr>
              <a:buSzPts val="2400"/>
              <a:buChar char="•"/>
            </a:pPr>
            <a:r>
              <a:rPr b="0" i="0" lang="en-US" u="none" strike="noStrike">
                <a:solidFill>
                  <a:srgbClr val="575757"/>
                </a:solidFill>
              </a:rPr>
              <a:t>No movement of sows, no vaccination</a:t>
            </a:r>
            <a:endParaRPr/>
          </a:p>
          <a:p>
            <a:pPr indent="-76200" lvl="1" marL="685800" rtl="0" algn="l">
              <a:lnSpc>
                <a:spcPct val="90000"/>
              </a:lnSpc>
              <a:spcBef>
                <a:spcPts val="500"/>
              </a:spcBef>
              <a:spcAft>
                <a:spcPts val="0"/>
              </a:spcAft>
              <a:buClr>
                <a:schemeClr val="dk1"/>
              </a:buClr>
              <a:buSzPts val="2400"/>
              <a:buNone/>
            </a:pPr>
            <a:r>
              <a:t/>
            </a:r>
            <a:endParaRPr b="0" i="0" u="none" strike="noStrike">
              <a:solidFill>
                <a:srgbClr val="575757"/>
              </a:solidFill>
            </a:endParaRPr>
          </a:p>
          <a:p>
            <a:pPr indent="0" lvl="0" marL="0" rtl="0" algn="l">
              <a:lnSpc>
                <a:spcPct val="90000"/>
              </a:lnSpc>
              <a:spcBef>
                <a:spcPts val="1000"/>
              </a:spcBef>
              <a:spcAft>
                <a:spcPts val="0"/>
              </a:spcAft>
              <a:buClr>
                <a:schemeClr val="dk1"/>
              </a:buClr>
              <a:buSzPts val="4400"/>
              <a:buNone/>
            </a:pPr>
            <a:r>
              <a:t/>
            </a:r>
            <a:endParaRPr sz="4400"/>
          </a:p>
        </p:txBody>
      </p:sp>
      <p:sp>
        <p:nvSpPr>
          <p:cNvPr id="560" name="Google Shape;560;p22"/>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23"/>
          <p:cNvSpPr txBox="1"/>
          <p:nvPr>
            <p:ph idx="1" type="body"/>
          </p:nvPr>
        </p:nvSpPr>
        <p:spPr>
          <a:xfrm>
            <a:off x="501348" y="1753799"/>
            <a:ext cx="10924033"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Repop Strategy Execution (March –July)</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Completely cleaned and disinfected all buildings, drainage and surroundings</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Implemented segregation of biosecurity zones</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Bird proofed all buildings that will be used</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Covered all walkways (with roofing, bird proofing)</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Installed shower facilities at Breeding, Farrowing, Nursery, Grow-out)</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Installed Fumigation boxes (for small items) and rooms (for Feeds) in all sections</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Reorganized staff housing per section</a:t>
            </a:r>
            <a:endParaRPr/>
          </a:p>
          <a:p>
            <a:pPr indent="-166688" lvl="1" marL="396875" rtl="0" algn="l">
              <a:lnSpc>
                <a:spcPct val="90000"/>
              </a:lnSpc>
              <a:spcBef>
                <a:spcPts val="500"/>
              </a:spcBef>
              <a:spcAft>
                <a:spcPts val="0"/>
              </a:spcAft>
              <a:buClr>
                <a:srgbClr val="575757"/>
              </a:buClr>
              <a:buSzPts val="2400"/>
              <a:buChar char="•"/>
            </a:pPr>
            <a:r>
              <a:rPr i="0" lang="en-US" u="none" strike="noStrike">
                <a:solidFill>
                  <a:srgbClr val="575757"/>
                </a:solidFill>
              </a:rPr>
              <a:t>All grower pens will be gradually converted to solid partitions</a:t>
            </a:r>
            <a:endParaRPr/>
          </a:p>
          <a:p>
            <a:pPr indent="0" lvl="0" marL="0" rtl="0" algn="l">
              <a:lnSpc>
                <a:spcPct val="90000"/>
              </a:lnSpc>
              <a:spcBef>
                <a:spcPts val="1000"/>
              </a:spcBef>
              <a:spcAft>
                <a:spcPts val="0"/>
              </a:spcAft>
              <a:buClr>
                <a:schemeClr val="dk1"/>
              </a:buClr>
              <a:buSzPts val="4400"/>
              <a:buNone/>
            </a:pPr>
            <a:r>
              <a:t/>
            </a:r>
            <a:endParaRPr sz="4400"/>
          </a:p>
        </p:txBody>
      </p:sp>
      <p:sp>
        <p:nvSpPr>
          <p:cNvPr id="566" name="Google Shape;566;p23"/>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4"/>
          <p:cNvSpPr txBox="1"/>
          <p:nvPr>
            <p:ph idx="1" type="body"/>
          </p:nvPr>
        </p:nvSpPr>
        <p:spPr>
          <a:xfrm>
            <a:off x="418222" y="1617030"/>
            <a:ext cx="11164179" cy="243027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Aug 2021</a:t>
            </a:r>
            <a:endParaRPr/>
          </a:p>
          <a:p>
            <a:pPr indent="-152400" lvl="1" marL="341313" rtl="0" algn="l">
              <a:lnSpc>
                <a:spcPct val="90000"/>
              </a:lnSpc>
              <a:spcBef>
                <a:spcPts val="500"/>
              </a:spcBef>
              <a:spcAft>
                <a:spcPts val="0"/>
              </a:spcAft>
              <a:buClr>
                <a:srgbClr val="575757"/>
              </a:buClr>
              <a:buSzPts val="2400"/>
              <a:buChar char="•"/>
            </a:pPr>
            <a:r>
              <a:rPr b="0" i="0" lang="en-US" u="none" strike="noStrike">
                <a:solidFill>
                  <a:srgbClr val="575757"/>
                </a:solidFill>
              </a:rPr>
              <a:t> Started selecting market hogs (145 days old) for gilt conditioning </a:t>
            </a:r>
            <a:endParaRPr/>
          </a:p>
          <a:p>
            <a:pPr indent="-152400" lvl="1" marL="341313" rtl="0" algn="l">
              <a:lnSpc>
                <a:spcPct val="90000"/>
              </a:lnSpc>
              <a:spcBef>
                <a:spcPts val="500"/>
              </a:spcBef>
              <a:spcAft>
                <a:spcPts val="0"/>
              </a:spcAft>
              <a:buClr>
                <a:srgbClr val="575757"/>
              </a:buClr>
              <a:buSzPts val="2400"/>
              <a:buChar char="•"/>
            </a:pPr>
            <a:r>
              <a:rPr b="0" i="0" lang="en-US" u="none" strike="noStrike">
                <a:solidFill>
                  <a:srgbClr val="575757"/>
                </a:solidFill>
              </a:rPr>
              <a:t> Movement of sows (Breeding to Farrowing; Farrowing to Breeding) started</a:t>
            </a:r>
            <a:endParaRPr/>
          </a:p>
          <a:p>
            <a:pPr indent="0" lvl="0" marL="0" rtl="0" algn="l">
              <a:lnSpc>
                <a:spcPct val="90000"/>
              </a:lnSpc>
              <a:spcBef>
                <a:spcPts val="1000"/>
              </a:spcBef>
              <a:spcAft>
                <a:spcPts val="0"/>
              </a:spcAft>
              <a:buClr>
                <a:srgbClr val="575757"/>
              </a:buClr>
              <a:buSzPts val="2400"/>
              <a:buNone/>
            </a:pPr>
            <a:r>
              <a:rPr b="0" i="0" lang="en-US" sz="2400" u="none" strike="noStrike">
                <a:solidFill>
                  <a:srgbClr val="575757"/>
                </a:solidFill>
              </a:rPr>
              <a:t>Dec 2021</a:t>
            </a:r>
            <a:endParaRPr/>
          </a:p>
          <a:p>
            <a:pPr indent="-139700" lvl="1" marL="341313" rtl="0" algn="l">
              <a:lnSpc>
                <a:spcPct val="90000"/>
              </a:lnSpc>
              <a:spcBef>
                <a:spcPts val="500"/>
              </a:spcBef>
              <a:spcAft>
                <a:spcPts val="0"/>
              </a:spcAft>
              <a:buClr>
                <a:srgbClr val="575757"/>
              </a:buClr>
              <a:buSzPts val="2200"/>
              <a:buChar char="•"/>
            </a:pPr>
            <a:r>
              <a:rPr b="0" i="0" lang="en-US" sz="2200" u="none" strike="noStrike">
                <a:solidFill>
                  <a:srgbClr val="575757"/>
                </a:solidFill>
              </a:rPr>
              <a:t> </a:t>
            </a:r>
            <a:r>
              <a:rPr b="0" i="0" lang="en-US" u="none" strike="noStrike">
                <a:solidFill>
                  <a:srgbClr val="575757"/>
                </a:solidFill>
              </a:rPr>
              <a:t>Breeding of gilts started</a:t>
            </a:r>
            <a:endParaRPr/>
          </a:p>
          <a:p>
            <a:pPr indent="-152400" lvl="1" marL="341313" rtl="0" algn="l">
              <a:lnSpc>
                <a:spcPct val="90000"/>
              </a:lnSpc>
              <a:spcBef>
                <a:spcPts val="500"/>
              </a:spcBef>
              <a:spcAft>
                <a:spcPts val="0"/>
              </a:spcAft>
              <a:buClr>
                <a:srgbClr val="575757"/>
              </a:buClr>
              <a:buSzPts val="2400"/>
              <a:buChar char="•"/>
            </a:pPr>
            <a:r>
              <a:rPr b="0" i="0" lang="en-US" u="none" strike="noStrike">
                <a:solidFill>
                  <a:srgbClr val="575757"/>
                </a:solidFill>
              </a:rPr>
              <a:t> Selected uncastrated male pigs to be used as teaser boar</a:t>
            </a:r>
            <a:endParaRPr/>
          </a:p>
        </p:txBody>
      </p:sp>
      <p:sp>
        <p:nvSpPr>
          <p:cNvPr id="572" name="Google Shape;572;p24"/>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
        <p:nvSpPr>
          <p:cNvPr id="573" name="Google Shape;573;p24"/>
          <p:cNvSpPr txBox="1"/>
          <p:nvPr/>
        </p:nvSpPr>
        <p:spPr>
          <a:xfrm>
            <a:off x="418222" y="3813997"/>
            <a:ext cx="10265664" cy="25804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75757"/>
              </a:buClr>
              <a:buSzPts val="2400"/>
              <a:buFont typeface="Arial"/>
              <a:buNone/>
            </a:pPr>
            <a:r>
              <a:rPr lang="en-US" sz="2400">
                <a:solidFill>
                  <a:srgbClr val="575757"/>
                </a:solidFill>
                <a:latin typeface="Calibri"/>
                <a:ea typeface="Calibri"/>
                <a:cs typeface="Calibri"/>
                <a:sym typeface="Calibri"/>
              </a:rPr>
              <a:t>Feb 2022</a:t>
            </a:r>
            <a:endParaRPr/>
          </a:p>
          <a:p>
            <a:pPr indent="-152400" lvl="1" marL="341313" marR="0" rtl="0" algn="l">
              <a:lnSpc>
                <a:spcPct val="90000"/>
              </a:lnSpc>
              <a:spcBef>
                <a:spcPts val="500"/>
              </a:spcBef>
              <a:spcAft>
                <a:spcPts val="0"/>
              </a:spcAft>
              <a:buClr>
                <a:srgbClr val="575757"/>
              </a:buClr>
              <a:buSzPts val="2400"/>
              <a:buFont typeface="Arial"/>
              <a:buChar char="•"/>
            </a:pPr>
            <a:r>
              <a:rPr b="0" i="0" lang="en-US" sz="2400" u="none" cap="none" strike="noStrike">
                <a:solidFill>
                  <a:srgbClr val="575757"/>
                </a:solidFill>
                <a:latin typeface="Calibri"/>
                <a:ea typeface="Calibri"/>
                <a:cs typeface="Calibri"/>
                <a:sym typeface="Calibri"/>
              </a:rPr>
              <a:t> Full day brownout experienced, Forced to open tunnel vent buildings</a:t>
            </a:r>
            <a:endParaRPr/>
          </a:p>
          <a:p>
            <a:pPr indent="-152400" lvl="1" marL="341313" marR="0" rtl="0" algn="l">
              <a:lnSpc>
                <a:spcPct val="90000"/>
              </a:lnSpc>
              <a:spcBef>
                <a:spcPts val="500"/>
              </a:spcBef>
              <a:spcAft>
                <a:spcPts val="0"/>
              </a:spcAft>
              <a:buClr>
                <a:srgbClr val="575757"/>
              </a:buClr>
              <a:buSzPts val="2400"/>
              <a:buFont typeface="Arial"/>
              <a:buChar char="•"/>
            </a:pPr>
            <a:r>
              <a:rPr b="0" i="0" lang="en-US" sz="2400" u="none" cap="none" strike="noStrike">
                <a:solidFill>
                  <a:srgbClr val="575757"/>
                </a:solidFill>
                <a:latin typeface="Calibri"/>
                <a:ea typeface="Calibri"/>
                <a:cs typeface="Calibri"/>
                <a:sym typeface="Calibri"/>
              </a:rPr>
              <a:t> Failed to anticipate this. All tunnel vent buildings were not bird proofed</a:t>
            </a:r>
            <a:endParaRPr/>
          </a:p>
          <a:p>
            <a:pPr indent="-152400" lvl="1" marL="341313" marR="0" rtl="0" algn="l">
              <a:lnSpc>
                <a:spcPct val="90000"/>
              </a:lnSpc>
              <a:spcBef>
                <a:spcPts val="500"/>
              </a:spcBef>
              <a:spcAft>
                <a:spcPts val="0"/>
              </a:spcAft>
              <a:buClr>
                <a:srgbClr val="575757"/>
              </a:buClr>
              <a:buSzPts val="2400"/>
              <a:buFont typeface="Arial"/>
              <a:buChar char="•"/>
            </a:pPr>
            <a:r>
              <a:rPr b="0" i="0" lang="en-US" sz="2400" u="none" cap="none" strike="noStrike">
                <a:solidFill>
                  <a:srgbClr val="575757"/>
                </a:solidFill>
                <a:latin typeface="Calibri"/>
                <a:ea typeface="Calibri"/>
                <a:cs typeface="Calibri"/>
                <a:sym typeface="Calibri"/>
              </a:rPr>
              <a:t> Case reported: 3 hds, 82 DO nursery) 4 days post brownout </a:t>
            </a:r>
            <a:endParaRPr/>
          </a:p>
          <a:p>
            <a:pPr indent="-176212" lvl="2" marL="573088" marR="0" rtl="0" algn="l">
              <a:lnSpc>
                <a:spcPct val="90000"/>
              </a:lnSpc>
              <a:spcBef>
                <a:spcPts val="500"/>
              </a:spcBef>
              <a:spcAft>
                <a:spcPts val="0"/>
              </a:spcAft>
              <a:buClr>
                <a:srgbClr val="575757"/>
              </a:buClr>
              <a:buSzPts val="1800"/>
              <a:buFont typeface="Arial"/>
              <a:buChar char="•"/>
            </a:pPr>
            <a:r>
              <a:rPr b="0" i="0" lang="en-US" sz="1800" u="none" cap="none" strike="noStrike">
                <a:solidFill>
                  <a:srgbClr val="575757"/>
                </a:solidFill>
                <a:latin typeface="Calibri"/>
                <a:ea typeface="Calibri"/>
                <a:cs typeface="Calibri"/>
                <a:sym typeface="Calibri"/>
              </a:rPr>
              <a:t>Pale, high fever, severe depression, purple snout and ears </a:t>
            </a:r>
            <a:endParaRPr/>
          </a:p>
          <a:p>
            <a:pPr indent="-176212" lvl="2" marL="573088" marR="0" rtl="0" algn="l">
              <a:lnSpc>
                <a:spcPct val="90000"/>
              </a:lnSpc>
              <a:spcBef>
                <a:spcPts val="500"/>
              </a:spcBef>
              <a:spcAft>
                <a:spcPts val="0"/>
              </a:spcAft>
              <a:buClr>
                <a:srgbClr val="575757"/>
              </a:buClr>
              <a:buSzPts val="1800"/>
              <a:buFont typeface="Arial"/>
              <a:buChar char="•"/>
            </a:pPr>
            <a:r>
              <a:rPr b="0" i="0" lang="en-US" sz="1800" u="none" cap="none" strike="noStrike">
                <a:solidFill>
                  <a:srgbClr val="575757"/>
                </a:solidFill>
                <a:latin typeface="Calibri"/>
                <a:ea typeface="Calibri"/>
                <a:cs typeface="Calibri"/>
                <a:sym typeface="Calibri"/>
              </a:rPr>
              <a:t>Positive in Rapid Ag kit |Culled 14 heads in one pen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5"/>
          <p:cNvSpPr txBox="1"/>
          <p:nvPr>
            <p:ph idx="1" type="body"/>
          </p:nvPr>
        </p:nvSpPr>
        <p:spPr>
          <a:xfrm>
            <a:off x="519823" y="1753799"/>
            <a:ext cx="10265664"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400"/>
              <a:buNone/>
            </a:pPr>
            <a:r>
              <a:rPr b="0" i="0" lang="en-US" sz="2400" u="none" strike="noStrike">
                <a:solidFill>
                  <a:srgbClr val="575757"/>
                </a:solidFill>
              </a:rPr>
              <a:t>July 2022</a:t>
            </a:r>
            <a:endParaRPr/>
          </a:p>
          <a:p>
            <a:pPr indent="-76200" lvl="0" marL="228600" rtl="0" algn="l">
              <a:lnSpc>
                <a:spcPct val="90000"/>
              </a:lnSpc>
              <a:spcBef>
                <a:spcPts val="1000"/>
              </a:spcBef>
              <a:spcAft>
                <a:spcPts val="0"/>
              </a:spcAft>
              <a:buClr>
                <a:schemeClr val="dk1"/>
              </a:buClr>
              <a:buSzPts val="2400"/>
              <a:buNone/>
            </a:pPr>
            <a:r>
              <a:t/>
            </a:r>
            <a:endParaRPr b="0" i="0" sz="2400" u="none" strike="noStrike">
              <a:solidFill>
                <a:srgbClr val="575757"/>
              </a:solidFill>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Sow Level: 426 sows</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PWM: 5.4%</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Nursery Mort: 2%</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GF Mort: 2%</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ADG: 680</a:t>
            </a:r>
            <a:endParaRPr/>
          </a:p>
          <a:p>
            <a:pPr indent="-228600" lvl="1" marL="685800" rtl="0" algn="l">
              <a:lnSpc>
                <a:spcPct val="90000"/>
              </a:lnSpc>
              <a:spcBef>
                <a:spcPts val="500"/>
              </a:spcBef>
              <a:spcAft>
                <a:spcPts val="0"/>
              </a:spcAft>
              <a:buClr>
                <a:srgbClr val="575757"/>
              </a:buClr>
              <a:buSzPts val="2400"/>
              <a:buChar char="•"/>
            </a:pPr>
            <a:r>
              <a:rPr b="0" i="0" lang="en-US" u="none" strike="noStrike">
                <a:solidFill>
                  <a:srgbClr val="575757"/>
                </a:solidFill>
              </a:rPr>
              <a:t>Target for 2022: 600 sows</a:t>
            </a:r>
            <a:endParaRPr/>
          </a:p>
          <a:p>
            <a:pPr indent="0" lvl="0" marL="0" rtl="0" algn="l">
              <a:lnSpc>
                <a:spcPct val="90000"/>
              </a:lnSpc>
              <a:spcBef>
                <a:spcPts val="1000"/>
              </a:spcBef>
              <a:spcAft>
                <a:spcPts val="0"/>
              </a:spcAft>
              <a:buClr>
                <a:schemeClr val="dk1"/>
              </a:buClr>
              <a:buSzPts val="3600"/>
              <a:buNone/>
            </a:pPr>
            <a:r>
              <a:t/>
            </a:r>
            <a:endParaRPr sz="3600"/>
          </a:p>
        </p:txBody>
      </p:sp>
      <p:sp>
        <p:nvSpPr>
          <p:cNvPr id="579" name="Google Shape;579;p25"/>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2: 1,200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26"/>
          <p:cNvSpPr txBox="1"/>
          <p:nvPr>
            <p:ph idx="1" type="body"/>
          </p:nvPr>
        </p:nvSpPr>
        <p:spPr>
          <a:xfrm>
            <a:off x="575241" y="1753799"/>
            <a:ext cx="10265664"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600"/>
              <a:buNone/>
            </a:pPr>
            <a:r>
              <a:rPr b="1" i="0" lang="en-US" sz="2600" u="none" strike="noStrike">
                <a:solidFill>
                  <a:srgbClr val="575757"/>
                </a:solidFill>
              </a:rPr>
              <a:t>New Farm Project</a:t>
            </a:r>
            <a:endParaRPr b="1" sz="2600">
              <a:solidFill>
                <a:srgbClr val="575757"/>
              </a:solidFill>
            </a:endParaRPr>
          </a:p>
          <a:p>
            <a:pPr indent="-228600" lvl="0" marL="228600" rtl="0" algn="l">
              <a:lnSpc>
                <a:spcPct val="90000"/>
              </a:lnSpc>
              <a:spcBef>
                <a:spcPts val="1000"/>
              </a:spcBef>
              <a:spcAft>
                <a:spcPts val="0"/>
              </a:spcAft>
              <a:buClr>
                <a:srgbClr val="575757"/>
              </a:buClr>
              <a:buSzPts val="2600"/>
              <a:buChar char="•"/>
            </a:pPr>
            <a:r>
              <a:rPr b="0" i="0" lang="en-US" sz="2600" u="none" strike="noStrike">
                <a:solidFill>
                  <a:srgbClr val="575757"/>
                </a:solidFill>
              </a:rPr>
              <a:t>Company has 2 other existing swine farms</a:t>
            </a:r>
            <a:endParaRPr sz="2600">
              <a:solidFill>
                <a:srgbClr val="575757"/>
              </a:solidFill>
            </a:endParaRPr>
          </a:p>
          <a:p>
            <a:pPr indent="-228600" lvl="0" marL="228600" rtl="0" algn="l">
              <a:lnSpc>
                <a:spcPct val="90000"/>
              </a:lnSpc>
              <a:spcBef>
                <a:spcPts val="1000"/>
              </a:spcBef>
              <a:spcAft>
                <a:spcPts val="0"/>
              </a:spcAft>
              <a:buClr>
                <a:srgbClr val="575757"/>
              </a:buClr>
              <a:buSzPts val="2600"/>
              <a:buChar char="•"/>
            </a:pPr>
            <a:r>
              <a:rPr b="0" i="0" lang="en-US" sz="2600" u="none" strike="noStrike">
                <a:solidFill>
                  <a:srgbClr val="575757"/>
                </a:solidFill>
              </a:rPr>
              <a:t>Biggest questions from the owners</a:t>
            </a:r>
            <a:r>
              <a:rPr lang="en-US" sz="2600">
                <a:solidFill>
                  <a:srgbClr val="575757"/>
                </a:solidFill>
              </a:rPr>
              <a:t>: </a:t>
            </a:r>
            <a:endParaRPr/>
          </a:p>
          <a:p>
            <a:pPr indent="-76200" lvl="0" marL="228600" rtl="0" algn="l">
              <a:lnSpc>
                <a:spcPct val="90000"/>
              </a:lnSpc>
              <a:spcBef>
                <a:spcPts val="1000"/>
              </a:spcBef>
              <a:spcAft>
                <a:spcPts val="0"/>
              </a:spcAft>
              <a:buClr>
                <a:schemeClr val="dk1"/>
              </a:buClr>
              <a:buSzPts val="2400"/>
              <a:buNone/>
            </a:pPr>
            <a:r>
              <a:t/>
            </a:r>
            <a:endParaRPr sz="2400">
              <a:solidFill>
                <a:srgbClr val="575757"/>
              </a:solidFill>
            </a:endParaRPr>
          </a:p>
          <a:p>
            <a:pPr indent="-287338" lvl="1" marL="684213" rtl="0" algn="l">
              <a:lnSpc>
                <a:spcPct val="90000"/>
              </a:lnSpc>
              <a:spcBef>
                <a:spcPts val="500"/>
              </a:spcBef>
              <a:spcAft>
                <a:spcPts val="0"/>
              </a:spcAft>
              <a:buClr>
                <a:srgbClr val="575757"/>
              </a:buClr>
              <a:buSzPts val="2400"/>
              <a:buFont typeface="Calibri"/>
              <a:buAutoNum type="arabicPeriod"/>
            </a:pPr>
            <a:r>
              <a:rPr lang="en-US">
                <a:solidFill>
                  <a:srgbClr val="575757"/>
                </a:solidFill>
              </a:rPr>
              <a:t>Should we build a farm despite ASF still going around?</a:t>
            </a:r>
            <a:endParaRPr/>
          </a:p>
          <a:p>
            <a:pPr indent="-134937" lvl="1" marL="684213" rtl="0" algn="l">
              <a:lnSpc>
                <a:spcPct val="90000"/>
              </a:lnSpc>
              <a:spcBef>
                <a:spcPts val="500"/>
              </a:spcBef>
              <a:spcAft>
                <a:spcPts val="0"/>
              </a:spcAft>
              <a:buClr>
                <a:schemeClr val="dk1"/>
              </a:buClr>
              <a:buSzPts val="2400"/>
              <a:buFont typeface="Calibri"/>
              <a:buNone/>
            </a:pPr>
            <a:r>
              <a:t/>
            </a:r>
            <a:endParaRPr>
              <a:solidFill>
                <a:srgbClr val="575757"/>
              </a:solidFill>
            </a:endParaRPr>
          </a:p>
          <a:p>
            <a:pPr indent="-287338" lvl="1" marL="684213" rtl="0" algn="l">
              <a:lnSpc>
                <a:spcPct val="90000"/>
              </a:lnSpc>
              <a:spcBef>
                <a:spcPts val="500"/>
              </a:spcBef>
              <a:spcAft>
                <a:spcPts val="0"/>
              </a:spcAft>
              <a:buClr>
                <a:srgbClr val="575757"/>
              </a:buClr>
              <a:buSzPts val="2400"/>
              <a:buFont typeface="Calibri"/>
              <a:buAutoNum type="arabicPeriod"/>
            </a:pPr>
            <a:r>
              <a:rPr b="0" i="0" lang="en-US" u="none" strike="noStrike">
                <a:solidFill>
                  <a:srgbClr val="575757"/>
                </a:solidFill>
              </a:rPr>
              <a:t>How can we ensure that the farm will not be affected?</a:t>
            </a:r>
            <a:endParaRPr/>
          </a:p>
          <a:p>
            <a:pPr indent="-134937" lvl="1" marL="684213" rtl="0" algn="l">
              <a:lnSpc>
                <a:spcPct val="90000"/>
              </a:lnSpc>
              <a:spcBef>
                <a:spcPts val="500"/>
              </a:spcBef>
              <a:spcAft>
                <a:spcPts val="0"/>
              </a:spcAft>
              <a:buClr>
                <a:schemeClr val="dk1"/>
              </a:buClr>
              <a:buSzPts val="2400"/>
              <a:buFont typeface="Calibri"/>
              <a:buNone/>
            </a:pPr>
            <a:r>
              <a:t/>
            </a:r>
            <a:endParaRPr b="0" i="0" u="none" strike="noStrike">
              <a:solidFill>
                <a:srgbClr val="575757"/>
              </a:solidFill>
            </a:endParaRPr>
          </a:p>
          <a:p>
            <a:pPr indent="-287338" lvl="1" marL="684213" rtl="0" algn="l">
              <a:lnSpc>
                <a:spcPct val="90000"/>
              </a:lnSpc>
              <a:spcBef>
                <a:spcPts val="500"/>
              </a:spcBef>
              <a:spcAft>
                <a:spcPts val="0"/>
              </a:spcAft>
              <a:buClr>
                <a:srgbClr val="575757"/>
              </a:buClr>
              <a:buSzPts val="2400"/>
              <a:buFont typeface="Calibri"/>
              <a:buAutoNum type="arabicPeriod"/>
            </a:pPr>
            <a:r>
              <a:rPr lang="en-US">
                <a:solidFill>
                  <a:srgbClr val="575757"/>
                </a:solidFill>
              </a:rPr>
              <a:t>What can we do to make sure it will be safe?</a:t>
            </a:r>
            <a:endParaRPr b="0" i="0" u="none" strike="noStrike">
              <a:solidFill>
                <a:srgbClr val="575757"/>
              </a:solidFill>
            </a:endParaRPr>
          </a:p>
          <a:p>
            <a:pPr indent="-76200" lvl="0" marL="228600" rtl="0" algn="l">
              <a:lnSpc>
                <a:spcPct val="90000"/>
              </a:lnSpc>
              <a:spcBef>
                <a:spcPts val="1000"/>
              </a:spcBef>
              <a:spcAft>
                <a:spcPts val="0"/>
              </a:spcAft>
              <a:buClr>
                <a:schemeClr val="dk1"/>
              </a:buClr>
              <a:buSzPts val="2400"/>
              <a:buNone/>
            </a:pPr>
            <a:r>
              <a:t/>
            </a:r>
            <a:endParaRPr sz="2400">
              <a:solidFill>
                <a:srgbClr val="575757"/>
              </a:solidFill>
            </a:endParaRPr>
          </a:p>
          <a:p>
            <a:pPr indent="-158750" lvl="0" marL="228600" rtl="0" algn="l">
              <a:lnSpc>
                <a:spcPct val="90000"/>
              </a:lnSpc>
              <a:spcBef>
                <a:spcPts val="1000"/>
              </a:spcBef>
              <a:spcAft>
                <a:spcPts val="0"/>
              </a:spcAft>
              <a:buClr>
                <a:schemeClr val="dk1"/>
              </a:buClr>
              <a:buSzPts val="1100"/>
              <a:buNone/>
            </a:pPr>
            <a:r>
              <a:t/>
            </a:r>
            <a:endParaRPr b="0" i="0" sz="1100" u="none" strike="noStrike">
              <a:solidFill>
                <a:srgbClr val="575757"/>
              </a:solidFill>
            </a:endParaRPr>
          </a:p>
          <a:p>
            <a:pPr indent="0" lvl="0" marL="228600" rtl="0" algn="l">
              <a:lnSpc>
                <a:spcPct val="90000"/>
              </a:lnSpc>
              <a:spcBef>
                <a:spcPts val="1000"/>
              </a:spcBef>
              <a:spcAft>
                <a:spcPts val="0"/>
              </a:spcAft>
              <a:buClr>
                <a:schemeClr val="dk1"/>
              </a:buClr>
              <a:buSzPts val="3600"/>
              <a:buNone/>
            </a:pPr>
            <a:r>
              <a:t/>
            </a:r>
            <a:endParaRPr sz="3600"/>
          </a:p>
        </p:txBody>
      </p:sp>
      <p:sp>
        <p:nvSpPr>
          <p:cNvPr id="585" name="Google Shape;585;p26"/>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3: 1000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7"/>
          <p:cNvSpPr txBox="1"/>
          <p:nvPr>
            <p:ph idx="1" type="body"/>
          </p:nvPr>
        </p:nvSpPr>
        <p:spPr>
          <a:xfrm>
            <a:off x="556768" y="1670626"/>
            <a:ext cx="10265664"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757"/>
              </a:buClr>
              <a:buSzPts val="2600"/>
              <a:buNone/>
            </a:pPr>
            <a:r>
              <a:rPr b="0" i="0" lang="en-US" sz="2600" u="none" strike="noStrike">
                <a:solidFill>
                  <a:srgbClr val="575757"/>
                </a:solidFill>
              </a:rPr>
              <a:t>For Several Meetings in the planning stage:</a:t>
            </a:r>
            <a:endParaRPr b="0" i="0" sz="2600" u="none" strike="noStrike">
              <a:solidFill>
                <a:srgbClr val="575757"/>
              </a:solidFill>
              <a:latin typeface="Arial"/>
              <a:ea typeface="Arial"/>
              <a:cs typeface="Arial"/>
              <a:sym typeface="Arial"/>
            </a:endParaRPr>
          </a:p>
          <a:p>
            <a:pPr indent="-12700" lvl="1" marL="341313" rtl="0" algn="l">
              <a:lnSpc>
                <a:spcPct val="90000"/>
              </a:lnSpc>
              <a:spcBef>
                <a:spcPts val="500"/>
              </a:spcBef>
              <a:spcAft>
                <a:spcPts val="0"/>
              </a:spcAft>
              <a:buClr>
                <a:schemeClr val="dk1"/>
              </a:buClr>
              <a:buSzPts val="2400"/>
              <a:buNone/>
            </a:pPr>
            <a:r>
              <a:t/>
            </a:r>
            <a:endParaRPr>
              <a:solidFill>
                <a:srgbClr val="575757"/>
              </a:solidFill>
            </a:endParaRPr>
          </a:p>
          <a:p>
            <a:pPr indent="-165100" lvl="1" marL="341313" rtl="0" algn="l">
              <a:lnSpc>
                <a:spcPct val="90000"/>
              </a:lnSpc>
              <a:spcBef>
                <a:spcPts val="500"/>
              </a:spcBef>
              <a:spcAft>
                <a:spcPts val="0"/>
              </a:spcAft>
              <a:buClr>
                <a:srgbClr val="575757"/>
              </a:buClr>
              <a:buSzPts val="2600"/>
              <a:buChar char="•"/>
            </a:pPr>
            <a:r>
              <a:rPr lang="en-US" sz="2600">
                <a:solidFill>
                  <a:srgbClr val="575757"/>
                </a:solidFill>
              </a:rPr>
              <a:t>Project Manager (Engineer), Company Engineer, Veterinary consultants</a:t>
            </a:r>
            <a:endParaRPr/>
          </a:p>
          <a:p>
            <a:pPr indent="-76200" lvl="1" marL="685800" rtl="0" algn="l">
              <a:lnSpc>
                <a:spcPct val="90000"/>
              </a:lnSpc>
              <a:spcBef>
                <a:spcPts val="500"/>
              </a:spcBef>
              <a:spcAft>
                <a:spcPts val="0"/>
              </a:spcAft>
              <a:buClr>
                <a:schemeClr val="dk1"/>
              </a:buClr>
              <a:buSzPts val="2400"/>
              <a:buNone/>
            </a:pPr>
            <a:r>
              <a:t/>
            </a:r>
            <a:endParaRPr>
              <a:solidFill>
                <a:srgbClr val="575757"/>
              </a:solidFill>
            </a:endParaRPr>
          </a:p>
          <a:p>
            <a:pPr indent="-230187" lvl="2" marL="803275" rtl="0" algn="l">
              <a:lnSpc>
                <a:spcPct val="90000"/>
              </a:lnSpc>
              <a:spcBef>
                <a:spcPts val="500"/>
              </a:spcBef>
              <a:spcAft>
                <a:spcPts val="0"/>
              </a:spcAft>
              <a:buClr>
                <a:srgbClr val="575757"/>
              </a:buClr>
              <a:buSzPts val="2400"/>
              <a:buChar char="•"/>
            </a:pPr>
            <a:r>
              <a:rPr lang="en-US" sz="2400">
                <a:solidFill>
                  <a:srgbClr val="575757"/>
                </a:solidFill>
              </a:rPr>
              <a:t>Pig Spaces Required</a:t>
            </a:r>
            <a:endParaRPr/>
          </a:p>
          <a:p>
            <a:pPr indent="-230187" lvl="2" marL="803275" rtl="0" algn="l">
              <a:lnSpc>
                <a:spcPct val="90000"/>
              </a:lnSpc>
              <a:spcBef>
                <a:spcPts val="500"/>
              </a:spcBef>
              <a:spcAft>
                <a:spcPts val="0"/>
              </a:spcAft>
              <a:buClr>
                <a:srgbClr val="575757"/>
              </a:buClr>
              <a:buSzPts val="2400"/>
              <a:buChar char="•"/>
            </a:pPr>
            <a:r>
              <a:rPr lang="en-US" sz="2400">
                <a:solidFill>
                  <a:srgbClr val="575757"/>
                </a:solidFill>
              </a:rPr>
              <a:t>Pig Movement within the site</a:t>
            </a:r>
            <a:endParaRPr/>
          </a:p>
          <a:p>
            <a:pPr indent="-230187" lvl="2" marL="803275" rtl="0" algn="l">
              <a:lnSpc>
                <a:spcPct val="90000"/>
              </a:lnSpc>
              <a:spcBef>
                <a:spcPts val="500"/>
              </a:spcBef>
              <a:spcAft>
                <a:spcPts val="0"/>
              </a:spcAft>
              <a:buClr>
                <a:srgbClr val="575757"/>
              </a:buClr>
              <a:buSzPts val="2400"/>
              <a:buChar char="•"/>
            </a:pPr>
            <a:r>
              <a:rPr lang="en-US" sz="2400">
                <a:solidFill>
                  <a:srgbClr val="575757"/>
                </a:solidFill>
              </a:rPr>
              <a:t>Biosecurity for the whole site</a:t>
            </a:r>
            <a:endParaRPr/>
          </a:p>
          <a:p>
            <a:pPr indent="0" lvl="2" marL="573087" rtl="0" algn="l">
              <a:lnSpc>
                <a:spcPct val="90000"/>
              </a:lnSpc>
              <a:spcBef>
                <a:spcPts val="500"/>
              </a:spcBef>
              <a:spcAft>
                <a:spcPts val="0"/>
              </a:spcAft>
              <a:buClr>
                <a:schemeClr val="dk1"/>
              </a:buClr>
              <a:buSzPts val="2400"/>
              <a:buNone/>
            </a:pPr>
            <a:r>
              <a:t/>
            </a:r>
            <a:endParaRPr sz="2400">
              <a:solidFill>
                <a:srgbClr val="575757"/>
              </a:solidFill>
            </a:endParaRPr>
          </a:p>
          <a:p>
            <a:pPr indent="-152400" lvl="3" marL="1144588" rtl="0" algn="l">
              <a:lnSpc>
                <a:spcPct val="90000"/>
              </a:lnSpc>
              <a:spcBef>
                <a:spcPts val="500"/>
              </a:spcBef>
              <a:spcAft>
                <a:spcPts val="0"/>
              </a:spcAft>
              <a:buClr>
                <a:srgbClr val="575757"/>
              </a:buClr>
              <a:buSzPts val="2400"/>
              <a:buChar char="•"/>
            </a:pPr>
            <a:r>
              <a:rPr lang="en-US" sz="2400">
                <a:solidFill>
                  <a:srgbClr val="575757"/>
                </a:solidFill>
              </a:rPr>
              <a:t>Incoming Vehicles, Feeds, People, Etc. </a:t>
            </a:r>
            <a:endParaRPr/>
          </a:p>
          <a:p>
            <a:pPr indent="-127000" lvl="1" marL="685800" rtl="0" algn="l">
              <a:lnSpc>
                <a:spcPct val="90000"/>
              </a:lnSpc>
              <a:spcBef>
                <a:spcPts val="500"/>
              </a:spcBef>
              <a:spcAft>
                <a:spcPts val="0"/>
              </a:spcAft>
              <a:buClr>
                <a:schemeClr val="dk1"/>
              </a:buClr>
              <a:buSzPts val="1600"/>
              <a:buNone/>
            </a:pPr>
            <a:r>
              <a:t/>
            </a:r>
            <a:endParaRPr b="0" i="0" sz="1600" u="none" strike="noStrike">
              <a:solidFill>
                <a:srgbClr val="575757"/>
              </a:solidFill>
              <a:latin typeface="Arial"/>
              <a:ea typeface="Arial"/>
              <a:cs typeface="Arial"/>
              <a:sym typeface="Arial"/>
            </a:endParaRPr>
          </a:p>
        </p:txBody>
      </p:sp>
      <p:sp>
        <p:nvSpPr>
          <p:cNvPr id="591" name="Google Shape;591;p27"/>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3: 1000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28"/>
          <p:cNvPicPr preferRelativeResize="0"/>
          <p:nvPr>
            <p:ph idx="1" type="body"/>
          </p:nvPr>
        </p:nvPicPr>
        <p:blipFill rotWithShape="1">
          <a:blip r:embed="rId3">
            <a:alphaModFix/>
          </a:blip>
          <a:srcRect b="0" l="0" r="0" t="0"/>
          <a:stretch/>
        </p:blipFill>
        <p:spPr>
          <a:xfrm>
            <a:off x="6293790" y="819494"/>
            <a:ext cx="3764610" cy="5180878"/>
          </a:xfrm>
          <a:prstGeom prst="rect">
            <a:avLst/>
          </a:prstGeom>
          <a:noFill/>
          <a:ln>
            <a:noFill/>
          </a:ln>
        </p:spPr>
      </p:pic>
      <p:sp>
        <p:nvSpPr>
          <p:cNvPr id="597" name="Google Shape;597;p28"/>
          <p:cNvSpPr txBox="1"/>
          <p:nvPr/>
        </p:nvSpPr>
        <p:spPr>
          <a:xfrm>
            <a:off x="593872" y="2122204"/>
            <a:ext cx="5591787"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Biosecurity Plan (Incorporated in the Plan)</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Biosecurity Zoning</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Animal Movement</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Entry of People</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Entry of Supplies</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Entry of Feeds and Feeding Management</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Exit for Mortalities</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Disposal of Mortalities </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Flood Control</a:t>
            </a:r>
            <a:endParaRPr/>
          </a:p>
          <a:p>
            <a:pPr indent="-285750" lvl="0" marL="285750" marR="0" rtl="0" algn="l">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Pest Control</a:t>
            </a:r>
            <a:endParaRPr/>
          </a:p>
        </p:txBody>
      </p:sp>
      <p:sp>
        <p:nvSpPr>
          <p:cNvPr id="598" name="Google Shape;598;p28"/>
          <p:cNvSpPr txBox="1"/>
          <p:nvPr/>
        </p:nvSpPr>
        <p:spPr>
          <a:xfrm>
            <a:off x="418222" y="950144"/>
            <a:ext cx="5677778"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Case 3: 1000 SL Farrow to Finish Farm</a:t>
            </a:r>
            <a:endParaRPr sz="3600">
              <a:solidFill>
                <a:srgbClr val="3F3F3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29"/>
          <p:cNvSpPr txBox="1"/>
          <p:nvPr>
            <p:ph type="title"/>
          </p:nvPr>
        </p:nvSpPr>
        <p:spPr>
          <a:xfrm>
            <a:off x="932688" y="1161287"/>
            <a:ext cx="10296144" cy="300837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Lessons Learned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
          <p:cNvSpPr txBox="1"/>
          <p:nvPr>
            <p:ph type="title"/>
          </p:nvPr>
        </p:nvSpPr>
        <p:spPr>
          <a:xfrm>
            <a:off x="932688" y="1161287"/>
            <a:ext cx="10296144" cy="300837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Introduction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0"/>
          <p:cNvSpPr txBox="1"/>
          <p:nvPr>
            <p:ph idx="1" type="body"/>
          </p:nvPr>
        </p:nvSpPr>
        <p:spPr>
          <a:xfrm>
            <a:off x="8475489" y="1633662"/>
            <a:ext cx="2912948" cy="21128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Incomplete Understanding on the Fundamental Principles of Biosecurity</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609" name="Google Shape;609;p30"/>
          <p:cNvPicPr preferRelativeResize="0"/>
          <p:nvPr/>
        </p:nvPicPr>
        <p:blipFill rotWithShape="1">
          <a:blip r:embed="rId3">
            <a:alphaModFix/>
          </a:blip>
          <a:srcRect b="0" l="0" r="0" t="0"/>
          <a:stretch/>
        </p:blipFill>
        <p:spPr>
          <a:xfrm>
            <a:off x="510754" y="1633662"/>
            <a:ext cx="7713512" cy="4338850"/>
          </a:xfrm>
          <a:prstGeom prst="rect">
            <a:avLst/>
          </a:prstGeom>
          <a:noFill/>
          <a:ln cap="flat" cmpd="sng" w="9525">
            <a:solidFill>
              <a:schemeClr val="dk2"/>
            </a:solidFill>
            <a:prstDash val="solid"/>
            <a:round/>
            <a:headEnd len="sm" w="sm" type="none"/>
            <a:tailEnd len="sm" w="sm" type="none"/>
          </a:ln>
        </p:spPr>
      </p:pic>
      <p:sp>
        <p:nvSpPr>
          <p:cNvPr id="610" name="Google Shape;610;p30"/>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1</a:t>
            </a:r>
            <a:endParaRPr sz="3600">
              <a:solidFill>
                <a:srgbClr val="3F3F3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1"/>
          <p:cNvSpPr txBox="1"/>
          <p:nvPr>
            <p:ph idx="1" type="body"/>
          </p:nvPr>
        </p:nvSpPr>
        <p:spPr>
          <a:xfrm>
            <a:off x="7221546" y="1681531"/>
            <a:ext cx="4552232"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Location, Location, Location!</a:t>
            </a:r>
            <a:endParaRPr/>
          </a:p>
          <a:p>
            <a:pPr indent="-50800" lvl="0" marL="228600" rtl="0" algn="l">
              <a:lnSpc>
                <a:spcPct val="90000"/>
              </a:lnSpc>
              <a:spcBef>
                <a:spcPts val="1000"/>
              </a:spcBef>
              <a:spcAft>
                <a:spcPts val="0"/>
              </a:spcAft>
              <a:buClr>
                <a:schemeClr val="dk1"/>
              </a:buClr>
              <a:buSzPts val="2800"/>
              <a:buNone/>
            </a:pPr>
            <a:r>
              <a:t/>
            </a:r>
            <a:endParaRPr/>
          </a:p>
          <a:p>
            <a:pPr indent="-231774" lvl="1" marL="461963" rtl="0" algn="l">
              <a:lnSpc>
                <a:spcPct val="90000"/>
              </a:lnSpc>
              <a:spcBef>
                <a:spcPts val="500"/>
              </a:spcBef>
              <a:spcAft>
                <a:spcPts val="0"/>
              </a:spcAft>
              <a:buClr>
                <a:schemeClr val="dk1"/>
              </a:buClr>
              <a:buSzPts val="2400"/>
              <a:buChar char="•"/>
            </a:pPr>
            <a:r>
              <a:rPr lang="en-US"/>
              <a:t>Topography</a:t>
            </a:r>
            <a:endParaRPr/>
          </a:p>
          <a:p>
            <a:pPr indent="-231774" lvl="1" marL="461963" rtl="0" algn="l">
              <a:lnSpc>
                <a:spcPct val="90000"/>
              </a:lnSpc>
              <a:spcBef>
                <a:spcPts val="500"/>
              </a:spcBef>
              <a:spcAft>
                <a:spcPts val="0"/>
              </a:spcAft>
              <a:buClr>
                <a:schemeClr val="dk1"/>
              </a:buClr>
              <a:buSzPts val="2400"/>
              <a:buChar char="•"/>
            </a:pPr>
            <a:r>
              <a:rPr lang="en-US"/>
              <a:t>Flow of rainwater and floods</a:t>
            </a:r>
            <a:endParaRPr/>
          </a:p>
          <a:p>
            <a:pPr indent="-231774" lvl="1" marL="461963" rtl="0" algn="l">
              <a:lnSpc>
                <a:spcPct val="90000"/>
              </a:lnSpc>
              <a:spcBef>
                <a:spcPts val="500"/>
              </a:spcBef>
              <a:spcAft>
                <a:spcPts val="0"/>
              </a:spcAft>
              <a:buClr>
                <a:schemeClr val="dk1"/>
              </a:buClr>
              <a:buSzPts val="2400"/>
              <a:buChar char="•"/>
            </a:pPr>
            <a:r>
              <a:rPr lang="en-US"/>
              <a:t>Distance to community</a:t>
            </a:r>
            <a:endParaRPr/>
          </a:p>
          <a:p>
            <a:pPr indent="0" lvl="0" marL="0" rtl="0" algn="l">
              <a:lnSpc>
                <a:spcPct val="90000"/>
              </a:lnSpc>
              <a:spcBef>
                <a:spcPts val="1000"/>
              </a:spcBef>
              <a:spcAft>
                <a:spcPts val="0"/>
              </a:spcAft>
              <a:buClr>
                <a:schemeClr val="dk1"/>
              </a:buClr>
              <a:buSzPts val="2800"/>
              <a:buNone/>
            </a:pPr>
            <a:r>
              <a:t/>
            </a:r>
            <a:endParaRPr/>
          </a:p>
        </p:txBody>
      </p:sp>
      <p:pic>
        <p:nvPicPr>
          <p:cNvPr id="616" name="Google Shape;616;p31"/>
          <p:cNvPicPr preferRelativeResize="0"/>
          <p:nvPr/>
        </p:nvPicPr>
        <p:blipFill rotWithShape="1">
          <a:blip r:embed="rId3">
            <a:alphaModFix/>
          </a:blip>
          <a:srcRect b="0" l="18829" r="12321" t="32513"/>
          <a:stretch/>
        </p:blipFill>
        <p:spPr>
          <a:xfrm>
            <a:off x="563712" y="1660236"/>
            <a:ext cx="6612944" cy="3835227"/>
          </a:xfrm>
          <a:prstGeom prst="rect">
            <a:avLst/>
          </a:prstGeom>
          <a:noFill/>
          <a:ln>
            <a:noFill/>
          </a:ln>
        </p:spPr>
      </p:pic>
      <p:sp>
        <p:nvSpPr>
          <p:cNvPr id="617" name="Google Shape;617;p31"/>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2</a:t>
            </a:r>
            <a:endParaRPr sz="3600">
              <a:solidFill>
                <a:srgbClr val="3F3F3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32"/>
          <p:cNvSpPr txBox="1"/>
          <p:nvPr>
            <p:ph idx="1" type="body"/>
          </p:nvPr>
        </p:nvSpPr>
        <p:spPr>
          <a:xfrm>
            <a:off x="529058" y="1753799"/>
            <a:ext cx="11062577"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When conducting biosecurity audits, filling out the form and the scores should be the last. </a:t>
            </a:r>
            <a:endParaRPr/>
          </a:p>
          <a:p>
            <a:pPr indent="-50800" lvl="0" marL="228600" rtl="0" algn="l">
              <a:lnSpc>
                <a:spcPct val="90000"/>
              </a:lnSpc>
              <a:spcBef>
                <a:spcPts val="1000"/>
              </a:spcBef>
              <a:spcAft>
                <a:spcPts val="0"/>
              </a:spcAft>
              <a:buClr>
                <a:schemeClr val="dk1"/>
              </a:buClr>
              <a:buSzPts val="2800"/>
              <a:buNone/>
            </a:pPr>
            <a:r>
              <a:t/>
            </a:r>
            <a:endParaRPr/>
          </a:p>
          <a:p>
            <a:pPr indent="0" lvl="1" marL="457200" rtl="0" algn="l">
              <a:lnSpc>
                <a:spcPct val="90000"/>
              </a:lnSpc>
              <a:spcBef>
                <a:spcPts val="500"/>
              </a:spcBef>
              <a:spcAft>
                <a:spcPts val="0"/>
              </a:spcAft>
              <a:buClr>
                <a:schemeClr val="dk1"/>
              </a:buClr>
              <a:buSzPts val="2600"/>
              <a:buNone/>
            </a:pPr>
            <a:r>
              <a:rPr lang="en-US" sz="2600"/>
              <a:t>Walkthrough each step of the farm’s biosecurity plan for people, supplies, feeds, vehicles coming into the farm.</a:t>
            </a:r>
            <a:endParaRPr/>
          </a:p>
        </p:txBody>
      </p:sp>
      <p:sp>
        <p:nvSpPr>
          <p:cNvPr id="623" name="Google Shape;623;p32"/>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3</a:t>
            </a:r>
            <a:endParaRPr sz="3600">
              <a:solidFill>
                <a:srgbClr val="3F3F3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33"/>
          <p:cNvSpPr txBox="1"/>
          <p:nvPr>
            <p:ph idx="1" type="body"/>
          </p:nvPr>
        </p:nvSpPr>
        <p:spPr>
          <a:xfrm>
            <a:off x="7570983" y="1519968"/>
            <a:ext cx="4332103" cy="205561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Swine Farming is a business. Any inputs (Biosecurity Infrastructure) must produce improvements in the profitability of the farm.</a:t>
            </a:r>
            <a:endParaRPr/>
          </a:p>
        </p:txBody>
      </p:sp>
      <p:pic>
        <p:nvPicPr>
          <p:cNvPr id="629" name="Google Shape;629;p33"/>
          <p:cNvPicPr preferRelativeResize="0"/>
          <p:nvPr/>
        </p:nvPicPr>
        <p:blipFill rotWithShape="1">
          <a:blip r:embed="rId3">
            <a:alphaModFix/>
          </a:blip>
          <a:srcRect b="3092" l="0" r="2853" t="0"/>
          <a:stretch/>
        </p:blipFill>
        <p:spPr>
          <a:xfrm>
            <a:off x="583059" y="1648044"/>
            <a:ext cx="6823087" cy="4361412"/>
          </a:xfrm>
          <a:prstGeom prst="rect">
            <a:avLst/>
          </a:prstGeom>
          <a:noFill/>
          <a:ln cap="flat" cmpd="sng" w="12700">
            <a:solidFill>
              <a:schemeClr val="dk2"/>
            </a:solidFill>
            <a:prstDash val="solid"/>
            <a:round/>
            <a:headEnd len="sm" w="sm" type="none"/>
            <a:tailEnd len="sm" w="sm" type="none"/>
          </a:ln>
        </p:spPr>
      </p:pic>
      <p:sp>
        <p:nvSpPr>
          <p:cNvPr id="630" name="Google Shape;630;p33"/>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4</a:t>
            </a:r>
            <a:endParaRPr sz="3600">
              <a:solidFill>
                <a:srgbClr val="3F3F3F"/>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34"/>
          <p:cNvPicPr preferRelativeResize="0"/>
          <p:nvPr/>
        </p:nvPicPr>
        <p:blipFill rotWithShape="1">
          <a:blip r:embed="rId3">
            <a:alphaModFix/>
          </a:blip>
          <a:srcRect b="0" l="0" r="0" t="0"/>
          <a:stretch/>
        </p:blipFill>
        <p:spPr>
          <a:xfrm>
            <a:off x="6146736" y="1753799"/>
            <a:ext cx="5617682" cy="3159946"/>
          </a:xfrm>
          <a:prstGeom prst="rect">
            <a:avLst/>
          </a:prstGeom>
          <a:noFill/>
          <a:ln>
            <a:noFill/>
          </a:ln>
        </p:spPr>
      </p:pic>
      <p:sp>
        <p:nvSpPr>
          <p:cNvPr id="636" name="Google Shape;636;p34"/>
          <p:cNvSpPr txBox="1"/>
          <p:nvPr>
            <p:ph idx="1" type="body"/>
          </p:nvPr>
        </p:nvSpPr>
        <p:spPr>
          <a:xfrm>
            <a:off x="489526" y="5193566"/>
            <a:ext cx="9365674" cy="81589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t>For every Critical Control Point identified, there should be several approaches lined up to minimize the risk</a:t>
            </a:r>
            <a:endParaRPr/>
          </a:p>
        </p:txBody>
      </p:sp>
      <p:pic>
        <p:nvPicPr>
          <p:cNvPr id="637" name="Google Shape;637;p34"/>
          <p:cNvPicPr preferRelativeResize="0"/>
          <p:nvPr/>
        </p:nvPicPr>
        <p:blipFill rotWithShape="1">
          <a:blip r:embed="rId4">
            <a:alphaModFix/>
          </a:blip>
          <a:srcRect b="0" l="0" r="0" t="0"/>
          <a:stretch/>
        </p:blipFill>
        <p:spPr>
          <a:xfrm>
            <a:off x="482880" y="1753799"/>
            <a:ext cx="5617681" cy="3159946"/>
          </a:xfrm>
          <a:prstGeom prst="rect">
            <a:avLst/>
          </a:prstGeom>
          <a:noFill/>
          <a:ln>
            <a:noFill/>
          </a:ln>
        </p:spPr>
      </p:pic>
      <p:sp>
        <p:nvSpPr>
          <p:cNvPr id="638" name="Google Shape;638;p34"/>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5</a:t>
            </a:r>
            <a:endParaRPr sz="3600">
              <a:solidFill>
                <a:srgbClr val="3F3F3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35"/>
          <p:cNvSpPr txBox="1"/>
          <p:nvPr>
            <p:ph idx="1" type="body"/>
          </p:nvPr>
        </p:nvSpPr>
        <p:spPr>
          <a:xfrm>
            <a:off x="7610763" y="1818454"/>
            <a:ext cx="3953163" cy="207005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Biosecurity should not only be an initiative in the farm but should be part of the CULTURE of the farm.</a:t>
            </a:r>
            <a:endParaRPr/>
          </a:p>
        </p:txBody>
      </p:sp>
      <p:pic>
        <p:nvPicPr>
          <p:cNvPr id="644" name="Google Shape;644;p35"/>
          <p:cNvPicPr preferRelativeResize="0"/>
          <p:nvPr/>
        </p:nvPicPr>
        <p:blipFill rotWithShape="1">
          <a:blip r:embed="rId3">
            <a:alphaModFix/>
          </a:blip>
          <a:srcRect b="0" l="0" r="0" t="0"/>
          <a:stretch/>
        </p:blipFill>
        <p:spPr>
          <a:xfrm>
            <a:off x="554182" y="1818454"/>
            <a:ext cx="6908802" cy="3886201"/>
          </a:xfrm>
          <a:prstGeom prst="rect">
            <a:avLst/>
          </a:prstGeom>
          <a:noFill/>
          <a:ln>
            <a:noFill/>
          </a:ln>
        </p:spPr>
      </p:pic>
      <p:sp>
        <p:nvSpPr>
          <p:cNvPr id="645" name="Google Shape;645;p35"/>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6</a:t>
            </a:r>
            <a:endParaRPr sz="3600">
              <a:solidFill>
                <a:srgbClr val="3F3F3F"/>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36"/>
          <p:cNvSpPr txBox="1"/>
          <p:nvPr>
            <p:ph idx="1" type="body"/>
          </p:nvPr>
        </p:nvSpPr>
        <p:spPr>
          <a:xfrm>
            <a:off x="510585" y="1938527"/>
            <a:ext cx="11090287" cy="38862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Biosecurity improvements should be part of the continuous improvement process of each farm</a:t>
            </a:r>
            <a:endParaRPr/>
          </a:p>
          <a:p>
            <a:pPr indent="-50800" lvl="0" marL="228600" rtl="0" algn="l">
              <a:lnSpc>
                <a:spcPct val="90000"/>
              </a:lnSpc>
              <a:spcBef>
                <a:spcPts val="1000"/>
              </a:spcBef>
              <a:spcAft>
                <a:spcPts val="0"/>
              </a:spcAft>
              <a:buClr>
                <a:schemeClr val="dk1"/>
              </a:buClr>
              <a:buSzPts val="2800"/>
              <a:buNone/>
            </a:pPr>
            <a:r>
              <a:t/>
            </a:r>
            <a:endParaRPr/>
          </a:p>
          <a:p>
            <a:pPr indent="-228600" lvl="1" marL="685800" rtl="0" algn="l">
              <a:lnSpc>
                <a:spcPct val="90000"/>
              </a:lnSpc>
              <a:spcBef>
                <a:spcPts val="500"/>
              </a:spcBef>
              <a:spcAft>
                <a:spcPts val="0"/>
              </a:spcAft>
              <a:buClr>
                <a:schemeClr val="dk1"/>
              </a:buClr>
              <a:buSzPts val="2600"/>
              <a:buChar char="•"/>
            </a:pPr>
            <a:r>
              <a:rPr lang="en-US" sz="2600"/>
              <a:t>Tiny details may need improvements</a:t>
            </a:r>
            <a:endParaRPr/>
          </a:p>
          <a:p>
            <a:pPr indent="-63500" lvl="1" marL="685800" rtl="0" algn="l">
              <a:lnSpc>
                <a:spcPct val="90000"/>
              </a:lnSpc>
              <a:spcBef>
                <a:spcPts val="500"/>
              </a:spcBef>
              <a:spcAft>
                <a:spcPts val="0"/>
              </a:spcAft>
              <a:buClr>
                <a:schemeClr val="dk1"/>
              </a:buClr>
              <a:buSzPts val="2600"/>
              <a:buNone/>
            </a:pPr>
            <a:r>
              <a:t/>
            </a:r>
            <a:endParaRPr sz="2600"/>
          </a:p>
          <a:p>
            <a:pPr indent="-228600" lvl="1" marL="685800" rtl="0" algn="l">
              <a:lnSpc>
                <a:spcPct val="90000"/>
              </a:lnSpc>
              <a:spcBef>
                <a:spcPts val="500"/>
              </a:spcBef>
              <a:spcAft>
                <a:spcPts val="0"/>
              </a:spcAft>
              <a:buClr>
                <a:schemeClr val="dk1"/>
              </a:buClr>
              <a:buSzPts val="2600"/>
              <a:buChar char="•"/>
            </a:pPr>
            <a:r>
              <a:rPr lang="en-US" sz="2600"/>
              <a:t>New technologies may come up that will achieve the objective at significantly less cost</a:t>
            </a:r>
            <a:endParaRPr/>
          </a:p>
        </p:txBody>
      </p:sp>
      <p:sp>
        <p:nvSpPr>
          <p:cNvPr id="651" name="Google Shape;651;p36"/>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7</a:t>
            </a:r>
            <a:endParaRPr sz="3600">
              <a:solidFill>
                <a:srgbClr val="3F3F3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37"/>
          <p:cNvSpPr txBox="1"/>
          <p:nvPr>
            <p:ph idx="1" type="body"/>
          </p:nvPr>
        </p:nvSpPr>
        <p:spPr>
          <a:xfrm>
            <a:off x="344330" y="1578308"/>
            <a:ext cx="11339669" cy="4610055"/>
          </a:xfrm>
          <a:prstGeom prst="rect">
            <a:avLst/>
          </a:prstGeom>
          <a:noFill/>
          <a:ln>
            <a:noFill/>
          </a:ln>
        </p:spPr>
        <p:txBody>
          <a:bodyPr anchorCtr="0" anchor="t" bIns="45700" lIns="91425" spcFirstLastPara="1" rIns="91425" wrap="square" tIns="45700">
            <a:normAutofit/>
          </a:bodyPr>
          <a:lstStyle/>
          <a:p>
            <a:pPr indent="-350838" lvl="0" marL="461963" rtl="0" algn="l">
              <a:lnSpc>
                <a:spcPct val="90000"/>
              </a:lnSpc>
              <a:spcBef>
                <a:spcPts val="0"/>
              </a:spcBef>
              <a:spcAft>
                <a:spcPts val="0"/>
              </a:spcAft>
              <a:buClr>
                <a:schemeClr val="dk1"/>
              </a:buClr>
              <a:buSzPts val="2600"/>
              <a:buFont typeface="Calibri"/>
              <a:buAutoNum type="arabicPeriod"/>
            </a:pPr>
            <a:r>
              <a:rPr lang="en-US" sz="2600"/>
              <a:t>Address incomplete understanding (fundamental principles of biosecurity) </a:t>
            </a:r>
            <a:endParaRPr/>
          </a:p>
          <a:p>
            <a:pPr indent="-350838" lvl="0" marL="461963" rtl="0" algn="l">
              <a:lnSpc>
                <a:spcPct val="90000"/>
              </a:lnSpc>
              <a:spcBef>
                <a:spcPts val="600"/>
              </a:spcBef>
              <a:spcAft>
                <a:spcPts val="0"/>
              </a:spcAft>
              <a:buClr>
                <a:schemeClr val="dk1"/>
              </a:buClr>
              <a:buSzPts val="2600"/>
              <a:buFont typeface="Calibri"/>
              <a:buAutoNum type="arabicPeriod"/>
            </a:pPr>
            <a:r>
              <a:rPr lang="en-US" sz="2600"/>
              <a:t>Location is important to include topography, etc</a:t>
            </a:r>
            <a:endParaRPr sz="2600"/>
          </a:p>
          <a:p>
            <a:pPr indent="-350838" lvl="0" marL="461963" rtl="0" algn="l">
              <a:lnSpc>
                <a:spcPct val="90000"/>
              </a:lnSpc>
              <a:spcBef>
                <a:spcPts val="600"/>
              </a:spcBef>
              <a:spcAft>
                <a:spcPts val="0"/>
              </a:spcAft>
              <a:buClr>
                <a:schemeClr val="dk1"/>
              </a:buClr>
              <a:buSzPts val="2600"/>
              <a:buFont typeface="Calibri"/>
              <a:buAutoNum type="arabicPeriod"/>
            </a:pPr>
            <a:r>
              <a:rPr lang="en-US" sz="2600"/>
              <a:t>During audits, walkthrough with people in charge how they are doing things</a:t>
            </a:r>
            <a:endParaRPr/>
          </a:p>
          <a:p>
            <a:pPr indent="-350838" lvl="0" marL="461963" rtl="0" algn="l">
              <a:lnSpc>
                <a:spcPct val="90000"/>
              </a:lnSpc>
              <a:spcBef>
                <a:spcPts val="600"/>
              </a:spcBef>
              <a:spcAft>
                <a:spcPts val="0"/>
              </a:spcAft>
              <a:buClr>
                <a:schemeClr val="dk1"/>
              </a:buClr>
              <a:buSzPts val="2600"/>
              <a:buFont typeface="Calibri"/>
              <a:buAutoNum type="arabicPeriod"/>
            </a:pPr>
            <a:r>
              <a:rPr lang="en-US" sz="2600"/>
              <a:t>Swine Farming is a business. Any biosecurity infrastructure recommended entails additional capital.</a:t>
            </a:r>
            <a:endParaRPr/>
          </a:p>
          <a:p>
            <a:pPr indent="-350838" lvl="0" marL="461963" rtl="0" algn="l">
              <a:lnSpc>
                <a:spcPct val="90000"/>
              </a:lnSpc>
              <a:spcBef>
                <a:spcPts val="600"/>
              </a:spcBef>
              <a:spcAft>
                <a:spcPts val="0"/>
              </a:spcAft>
              <a:buClr>
                <a:schemeClr val="dk1"/>
              </a:buClr>
              <a:buSzPts val="2600"/>
              <a:buFont typeface="Calibri"/>
              <a:buAutoNum type="arabicPeriod"/>
            </a:pPr>
            <a:r>
              <a:rPr lang="en-US" sz="2600"/>
              <a:t>For every CCP identified, there should be several approaches lined up to minimize the risk</a:t>
            </a:r>
            <a:endParaRPr/>
          </a:p>
          <a:p>
            <a:pPr indent="-350838" lvl="0" marL="461963" rtl="0" algn="l">
              <a:lnSpc>
                <a:spcPct val="90000"/>
              </a:lnSpc>
              <a:spcBef>
                <a:spcPts val="600"/>
              </a:spcBef>
              <a:spcAft>
                <a:spcPts val="0"/>
              </a:spcAft>
              <a:buClr>
                <a:schemeClr val="dk1"/>
              </a:buClr>
              <a:buSzPts val="2600"/>
              <a:buFont typeface="Calibri"/>
              <a:buAutoNum type="arabicPeriod"/>
            </a:pPr>
            <a:r>
              <a:rPr lang="en-US" sz="2600"/>
              <a:t>Biosecurity should not only be an initiative in the farm but should be part of the CULTURE of the farm.</a:t>
            </a:r>
            <a:endParaRPr/>
          </a:p>
          <a:p>
            <a:pPr indent="0" lvl="0" marL="0" rtl="0" algn="l">
              <a:lnSpc>
                <a:spcPct val="90000"/>
              </a:lnSpc>
              <a:spcBef>
                <a:spcPts val="1000"/>
              </a:spcBef>
              <a:spcAft>
                <a:spcPts val="0"/>
              </a:spcAft>
              <a:buClr>
                <a:schemeClr val="dk1"/>
              </a:buClr>
              <a:buSzPts val="2600"/>
              <a:buNone/>
            </a:pPr>
            <a:r>
              <a:t/>
            </a:r>
            <a:endParaRPr sz="2600"/>
          </a:p>
          <a:p>
            <a:pPr indent="-349250" lvl="0" marL="514350" rtl="0" algn="l">
              <a:lnSpc>
                <a:spcPct val="90000"/>
              </a:lnSpc>
              <a:spcBef>
                <a:spcPts val="1000"/>
              </a:spcBef>
              <a:spcAft>
                <a:spcPts val="0"/>
              </a:spcAft>
              <a:buClr>
                <a:schemeClr val="dk1"/>
              </a:buClr>
              <a:buSzPts val="2600"/>
              <a:buFont typeface="Calibri"/>
              <a:buNone/>
            </a:pPr>
            <a:r>
              <a:t/>
            </a:r>
            <a:endParaRPr sz="2600"/>
          </a:p>
          <a:p>
            <a:pPr indent="-349250" lvl="0" marL="514350" rtl="0" algn="l">
              <a:lnSpc>
                <a:spcPct val="90000"/>
              </a:lnSpc>
              <a:spcBef>
                <a:spcPts val="1000"/>
              </a:spcBef>
              <a:spcAft>
                <a:spcPts val="0"/>
              </a:spcAft>
              <a:buClr>
                <a:schemeClr val="dk1"/>
              </a:buClr>
              <a:buSzPts val="2600"/>
              <a:buFont typeface="Calibri"/>
              <a:buNone/>
            </a:pPr>
            <a:r>
              <a:t/>
            </a:r>
            <a:endParaRPr sz="2600"/>
          </a:p>
          <a:p>
            <a:pPr indent="-349250" lvl="0" marL="514350" rtl="0" algn="l">
              <a:lnSpc>
                <a:spcPct val="90000"/>
              </a:lnSpc>
              <a:spcBef>
                <a:spcPts val="1000"/>
              </a:spcBef>
              <a:spcAft>
                <a:spcPts val="0"/>
              </a:spcAft>
              <a:buClr>
                <a:schemeClr val="dk1"/>
              </a:buClr>
              <a:buSzPts val="2600"/>
              <a:buFont typeface="Calibri"/>
              <a:buNone/>
            </a:pPr>
            <a:r>
              <a:t/>
            </a:r>
            <a:endParaRPr sz="2600"/>
          </a:p>
        </p:txBody>
      </p:sp>
      <p:sp>
        <p:nvSpPr>
          <p:cNvPr id="657" name="Google Shape;657;p37"/>
          <p:cNvSpPr txBox="1"/>
          <p:nvPr/>
        </p:nvSpPr>
        <p:spPr>
          <a:xfrm>
            <a:off x="418222" y="848544"/>
            <a:ext cx="10265664" cy="90525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Calibri"/>
              <a:buNone/>
            </a:pPr>
            <a:r>
              <a:rPr b="1" lang="en-US" sz="3600">
                <a:solidFill>
                  <a:srgbClr val="3F3F3F"/>
                </a:solidFill>
                <a:latin typeface="Calibri"/>
                <a:ea typeface="Calibri"/>
                <a:cs typeface="Calibri"/>
                <a:sym typeface="Calibri"/>
              </a:rPr>
              <a:t>Lessons Learned # Summary</a:t>
            </a:r>
            <a:endParaRPr sz="3600">
              <a:solidFill>
                <a:srgbClr val="3F3F3F"/>
              </a:solidFill>
              <a:latin typeface="Calibri"/>
              <a:ea typeface="Calibri"/>
              <a:cs typeface="Calibri"/>
              <a:sym typeface="Calibri"/>
            </a:endParaRPr>
          </a:p>
        </p:txBody>
      </p:sp>
      <p:sp>
        <p:nvSpPr>
          <p:cNvPr id="658" name="Google Shape;658;p37"/>
          <p:cNvSpPr txBox="1"/>
          <p:nvPr/>
        </p:nvSpPr>
        <p:spPr>
          <a:xfrm>
            <a:off x="344331" y="5279692"/>
            <a:ext cx="10339556" cy="975547"/>
          </a:xfrm>
          <a:prstGeom prst="rect">
            <a:avLst/>
          </a:prstGeom>
          <a:noFill/>
          <a:ln>
            <a:noFill/>
          </a:ln>
        </p:spPr>
        <p:txBody>
          <a:bodyPr anchorCtr="0" anchor="t" bIns="45700" lIns="91425" spcFirstLastPara="1" rIns="91425" wrap="square" tIns="45700">
            <a:normAutofit/>
          </a:bodyPr>
          <a:lstStyle/>
          <a:p>
            <a:pPr indent="-350838" lvl="0" marL="461963" marR="0" rtl="0" algn="l">
              <a:lnSpc>
                <a:spcPct val="90000"/>
              </a:lnSpc>
              <a:spcBef>
                <a:spcPts val="0"/>
              </a:spcBef>
              <a:spcAft>
                <a:spcPts val="0"/>
              </a:spcAft>
              <a:buClr>
                <a:schemeClr val="dk1"/>
              </a:buClr>
              <a:buSzPts val="2600"/>
              <a:buFont typeface="Calibri"/>
              <a:buAutoNum type="arabicPeriod" startAt="7"/>
            </a:pPr>
            <a:r>
              <a:rPr lang="en-US" sz="2600">
                <a:solidFill>
                  <a:schemeClr val="dk1"/>
                </a:solidFill>
                <a:latin typeface="Calibri"/>
                <a:ea typeface="Calibri"/>
                <a:cs typeface="Calibri"/>
                <a:sym typeface="Calibri"/>
              </a:rPr>
              <a:t>Biosecurity improvements should be part of the continuous improvement process of each farm.</a:t>
            </a:r>
            <a:endParaRPr/>
          </a:p>
          <a:p>
            <a:pPr indent="-349250" lvl="0" marL="514350" marR="0" rtl="0" algn="l">
              <a:lnSpc>
                <a:spcPct val="90000"/>
              </a:lnSpc>
              <a:spcBef>
                <a:spcPts val="1000"/>
              </a:spcBef>
              <a:spcAft>
                <a:spcPts val="0"/>
              </a:spcAft>
              <a:buClr>
                <a:schemeClr val="dk1"/>
              </a:buClr>
              <a:buSzPts val="2600"/>
              <a:buFont typeface="Calibri"/>
              <a:buNone/>
            </a:pPr>
            <a:r>
              <a:t/>
            </a:r>
            <a:endParaRPr sz="2600">
              <a:solidFill>
                <a:schemeClr val="dk1"/>
              </a:solidFill>
              <a:latin typeface="Calibri"/>
              <a:ea typeface="Calibri"/>
              <a:cs typeface="Calibri"/>
              <a:sym typeface="Calibri"/>
            </a:endParaRPr>
          </a:p>
          <a:p>
            <a:pPr indent="-349250" lvl="0" marL="514350" marR="0" rtl="0" algn="l">
              <a:lnSpc>
                <a:spcPct val="90000"/>
              </a:lnSpc>
              <a:spcBef>
                <a:spcPts val="1000"/>
              </a:spcBef>
              <a:spcAft>
                <a:spcPts val="0"/>
              </a:spcAft>
              <a:buClr>
                <a:schemeClr val="dk1"/>
              </a:buClr>
              <a:buSzPts val="2600"/>
              <a:buFont typeface="Calibri"/>
              <a:buNone/>
            </a:pPr>
            <a:r>
              <a:t/>
            </a:r>
            <a:endParaRPr sz="2600">
              <a:solidFill>
                <a:schemeClr val="dk1"/>
              </a:solidFill>
              <a:latin typeface="Calibri"/>
              <a:ea typeface="Calibri"/>
              <a:cs typeface="Calibri"/>
              <a:sym typeface="Calibri"/>
            </a:endParaRPr>
          </a:p>
          <a:p>
            <a:pPr indent="-349250" lvl="0" marL="514350" marR="0" rtl="0" algn="l">
              <a:lnSpc>
                <a:spcPct val="90000"/>
              </a:lnSpc>
              <a:spcBef>
                <a:spcPts val="1000"/>
              </a:spcBef>
              <a:spcAft>
                <a:spcPts val="0"/>
              </a:spcAft>
              <a:buClr>
                <a:schemeClr val="dk1"/>
              </a:buClr>
              <a:buSzPts val="2600"/>
              <a:buFont typeface="Calibri"/>
              <a:buNone/>
            </a:pPr>
            <a:r>
              <a:t/>
            </a:r>
            <a:endParaRPr sz="2600">
              <a:solidFill>
                <a:schemeClr val="dk1"/>
              </a:solidFill>
              <a:latin typeface="Calibri"/>
              <a:ea typeface="Calibri"/>
              <a:cs typeface="Calibri"/>
              <a:sym typeface="Calibri"/>
            </a:endParaRPr>
          </a:p>
          <a:p>
            <a:pPr indent="-349250" lvl="0" marL="514350" marR="0" rtl="0" algn="l">
              <a:lnSpc>
                <a:spcPct val="90000"/>
              </a:lnSpc>
              <a:spcBef>
                <a:spcPts val="1000"/>
              </a:spcBef>
              <a:spcAft>
                <a:spcPts val="0"/>
              </a:spcAft>
              <a:buClr>
                <a:schemeClr val="dk1"/>
              </a:buClr>
              <a:buSzPts val="2600"/>
              <a:buFont typeface="Calibri"/>
              <a:buNone/>
            </a:pPr>
            <a:r>
              <a:t/>
            </a:r>
            <a:endParaRPr sz="2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8"/>
          <p:cNvSpPr txBox="1"/>
          <p:nvPr>
            <p:ph type="title"/>
          </p:nvPr>
        </p:nvSpPr>
        <p:spPr>
          <a:xfrm>
            <a:off x="424688" y="1161287"/>
            <a:ext cx="10296144" cy="300837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Conclusion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39"/>
          <p:cNvSpPr txBox="1"/>
          <p:nvPr>
            <p:ph type="title"/>
          </p:nvPr>
        </p:nvSpPr>
        <p:spPr>
          <a:xfrm>
            <a:off x="575550" y="792294"/>
            <a:ext cx="10515600" cy="10528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Tools in Herd Health Management</a:t>
            </a:r>
            <a:endParaRPr/>
          </a:p>
        </p:txBody>
      </p:sp>
      <p:sp>
        <p:nvSpPr>
          <p:cNvPr id="669" name="Google Shape;669;p39"/>
          <p:cNvSpPr txBox="1"/>
          <p:nvPr/>
        </p:nvSpPr>
        <p:spPr>
          <a:xfrm>
            <a:off x="7056786" y="3475380"/>
            <a:ext cx="1987826" cy="52322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Vaccination</a:t>
            </a:r>
            <a:endParaRPr b="1" sz="2800">
              <a:solidFill>
                <a:schemeClr val="dk1"/>
              </a:solidFill>
              <a:latin typeface="Calibri"/>
              <a:ea typeface="Calibri"/>
              <a:cs typeface="Calibri"/>
              <a:sym typeface="Calibri"/>
            </a:endParaRPr>
          </a:p>
        </p:txBody>
      </p:sp>
      <p:sp>
        <p:nvSpPr>
          <p:cNvPr id="670" name="Google Shape;670;p39"/>
          <p:cNvSpPr txBox="1"/>
          <p:nvPr/>
        </p:nvSpPr>
        <p:spPr>
          <a:xfrm>
            <a:off x="3452319" y="3444436"/>
            <a:ext cx="2257445" cy="52322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Management</a:t>
            </a:r>
            <a:endParaRPr b="1" sz="2800">
              <a:solidFill>
                <a:schemeClr val="dk1"/>
              </a:solidFill>
              <a:latin typeface="Calibri"/>
              <a:ea typeface="Calibri"/>
              <a:cs typeface="Calibri"/>
              <a:sym typeface="Calibri"/>
            </a:endParaRPr>
          </a:p>
        </p:txBody>
      </p:sp>
      <p:sp>
        <p:nvSpPr>
          <p:cNvPr id="671" name="Google Shape;671;p39"/>
          <p:cNvSpPr txBox="1"/>
          <p:nvPr/>
        </p:nvSpPr>
        <p:spPr>
          <a:xfrm>
            <a:off x="5272620" y="4595528"/>
            <a:ext cx="1987826" cy="52322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Medication</a:t>
            </a:r>
            <a:endParaRPr b="1" sz="2800">
              <a:solidFill>
                <a:schemeClr val="dk1"/>
              </a:solidFill>
              <a:latin typeface="Calibri"/>
              <a:ea typeface="Calibri"/>
              <a:cs typeface="Calibri"/>
              <a:sym typeface="Calibri"/>
            </a:endParaRPr>
          </a:p>
        </p:txBody>
      </p:sp>
      <p:sp>
        <p:nvSpPr>
          <p:cNvPr id="672" name="Google Shape;672;p39"/>
          <p:cNvSpPr txBox="1"/>
          <p:nvPr/>
        </p:nvSpPr>
        <p:spPr>
          <a:xfrm>
            <a:off x="6699717" y="2306530"/>
            <a:ext cx="1987826" cy="52322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Diagnostics</a:t>
            </a:r>
            <a:endParaRPr b="1" sz="2800">
              <a:solidFill>
                <a:schemeClr val="dk1"/>
              </a:solidFill>
              <a:latin typeface="Calibri"/>
              <a:ea typeface="Calibri"/>
              <a:cs typeface="Calibri"/>
              <a:sym typeface="Calibri"/>
            </a:endParaRPr>
          </a:p>
        </p:txBody>
      </p:sp>
      <p:sp>
        <p:nvSpPr>
          <p:cNvPr id="673" name="Google Shape;673;p39"/>
          <p:cNvSpPr txBox="1"/>
          <p:nvPr/>
        </p:nvSpPr>
        <p:spPr>
          <a:xfrm>
            <a:off x="770960" y="4660094"/>
            <a:ext cx="19878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Replacements </a:t>
            </a:r>
            <a:endParaRPr b="1" sz="2400">
              <a:solidFill>
                <a:schemeClr val="dk1"/>
              </a:solidFill>
              <a:latin typeface="Calibri"/>
              <a:ea typeface="Calibri"/>
              <a:cs typeface="Calibri"/>
              <a:sym typeface="Calibri"/>
            </a:endParaRPr>
          </a:p>
        </p:txBody>
      </p:sp>
      <p:sp>
        <p:nvSpPr>
          <p:cNvPr id="674" name="Google Shape;674;p39"/>
          <p:cNvSpPr txBox="1"/>
          <p:nvPr/>
        </p:nvSpPr>
        <p:spPr>
          <a:xfrm>
            <a:off x="770960" y="2351891"/>
            <a:ext cx="19878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Pig Flow</a:t>
            </a:r>
            <a:endParaRPr b="1" sz="2400">
              <a:solidFill>
                <a:schemeClr val="dk1"/>
              </a:solidFill>
              <a:latin typeface="Calibri"/>
              <a:ea typeface="Calibri"/>
              <a:cs typeface="Calibri"/>
              <a:sym typeface="Calibri"/>
            </a:endParaRPr>
          </a:p>
        </p:txBody>
      </p:sp>
      <p:sp>
        <p:nvSpPr>
          <p:cNvPr id="675" name="Google Shape;675;p39"/>
          <p:cNvSpPr txBox="1"/>
          <p:nvPr/>
        </p:nvSpPr>
        <p:spPr>
          <a:xfrm>
            <a:off x="770960" y="3133656"/>
            <a:ext cx="198782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Husbandry</a:t>
            </a:r>
            <a:r>
              <a:rPr b="1" lang="en-US" sz="2800">
                <a:solidFill>
                  <a:schemeClr val="dk1"/>
                </a:solidFill>
                <a:latin typeface="Calibri"/>
                <a:ea typeface="Calibri"/>
                <a:cs typeface="Calibri"/>
                <a:sym typeface="Calibri"/>
              </a:rPr>
              <a:t> </a:t>
            </a:r>
            <a:endParaRPr b="1" sz="2800">
              <a:solidFill>
                <a:schemeClr val="dk1"/>
              </a:solidFill>
              <a:latin typeface="Calibri"/>
              <a:ea typeface="Calibri"/>
              <a:cs typeface="Calibri"/>
              <a:sym typeface="Calibri"/>
            </a:endParaRPr>
          </a:p>
        </p:txBody>
      </p:sp>
      <p:sp>
        <p:nvSpPr>
          <p:cNvPr id="676" name="Google Shape;676;p39"/>
          <p:cNvSpPr txBox="1"/>
          <p:nvPr/>
        </p:nvSpPr>
        <p:spPr>
          <a:xfrm>
            <a:off x="770960" y="3887167"/>
            <a:ext cx="19878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Environment </a:t>
            </a:r>
            <a:endParaRPr b="1" sz="2400">
              <a:solidFill>
                <a:schemeClr val="dk1"/>
              </a:solidFill>
              <a:latin typeface="Calibri"/>
              <a:ea typeface="Calibri"/>
              <a:cs typeface="Calibri"/>
              <a:sym typeface="Calibri"/>
            </a:endParaRPr>
          </a:p>
        </p:txBody>
      </p:sp>
      <p:cxnSp>
        <p:nvCxnSpPr>
          <p:cNvPr id="677" name="Google Shape;677;p39"/>
          <p:cNvCxnSpPr>
            <a:stCxn id="670" idx="1"/>
          </p:cNvCxnSpPr>
          <p:nvPr/>
        </p:nvCxnSpPr>
        <p:spPr>
          <a:xfrm rot="10800000">
            <a:off x="2984319" y="3706046"/>
            <a:ext cx="468000" cy="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78" name="Google Shape;678;p39"/>
          <p:cNvCxnSpPr/>
          <p:nvPr/>
        </p:nvCxnSpPr>
        <p:spPr>
          <a:xfrm>
            <a:off x="2999521" y="2582888"/>
            <a:ext cx="0" cy="2308203"/>
          </a:xfrm>
          <a:prstGeom prst="straightConnector1">
            <a:avLst/>
          </a:prstGeom>
          <a:noFill/>
          <a:ln cap="flat" cmpd="sng" w="12700">
            <a:solidFill>
              <a:schemeClr val="accent1"/>
            </a:solidFill>
            <a:prstDash val="solid"/>
            <a:miter lim="800000"/>
            <a:headEnd len="sm" w="sm" type="none"/>
            <a:tailEnd len="sm" w="sm" type="none"/>
          </a:ln>
        </p:spPr>
      </p:cxnSp>
      <p:cxnSp>
        <p:nvCxnSpPr>
          <p:cNvPr id="679" name="Google Shape;679;p39"/>
          <p:cNvCxnSpPr/>
          <p:nvPr/>
        </p:nvCxnSpPr>
        <p:spPr>
          <a:xfrm rot="10800000">
            <a:off x="2592015" y="2595224"/>
            <a:ext cx="407506" cy="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80" name="Google Shape;680;p39"/>
          <p:cNvCxnSpPr/>
          <p:nvPr/>
        </p:nvCxnSpPr>
        <p:spPr>
          <a:xfrm rot="10800000">
            <a:off x="2576793" y="3413659"/>
            <a:ext cx="407506" cy="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81" name="Google Shape;681;p39"/>
          <p:cNvCxnSpPr/>
          <p:nvPr/>
        </p:nvCxnSpPr>
        <p:spPr>
          <a:xfrm rot="10800000">
            <a:off x="2592015" y="4117999"/>
            <a:ext cx="407506" cy="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82" name="Google Shape;682;p39"/>
          <p:cNvCxnSpPr/>
          <p:nvPr/>
        </p:nvCxnSpPr>
        <p:spPr>
          <a:xfrm rot="10800000">
            <a:off x="2671340" y="4890926"/>
            <a:ext cx="328181" cy="0"/>
          </a:xfrm>
          <a:prstGeom prst="straightConnector1">
            <a:avLst/>
          </a:prstGeom>
          <a:noFill/>
          <a:ln cap="flat" cmpd="sng" w="12700">
            <a:solidFill>
              <a:schemeClr val="accent1"/>
            </a:solidFill>
            <a:prstDash val="solid"/>
            <a:miter lim="800000"/>
            <a:headEnd len="sm" w="sm" type="none"/>
            <a:tailEnd len="med" w="med" type="triangle"/>
          </a:ln>
        </p:spPr>
      </p:cxnSp>
      <p:sp>
        <p:nvSpPr>
          <p:cNvPr id="683" name="Google Shape;683;p39"/>
          <p:cNvSpPr/>
          <p:nvPr/>
        </p:nvSpPr>
        <p:spPr>
          <a:xfrm>
            <a:off x="583096" y="1881809"/>
            <a:ext cx="9604613" cy="4081669"/>
          </a:xfrm>
          <a:prstGeom prst="rect">
            <a:avLst/>
          </a:prstGeom>
          <a:no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Calibri"/>
              <a:ea typeface="Calibri"/>
              <a:cs typeface="Calibri"/>
              <a:sym typeface="Calibri"/>
            </a:endParaRPr>
          </a:p>
        </p:txBody>
      </p:sp>
      <p:sp>
        <p:nvSpPr>
          <p:cNvPr id="684" name="Google Shape;684;p39"/>
          <p:cNvSpPr txBox="1"/>
          <p:nvPr/>
        </p:nvSpPr>
        <p:spPr>
          <a:xfrm>
            <a:off x="9291783" y="3413659"/>
            <a:ext cx="2317121" cy="584775"/>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Biosecurity </a:t>
            </a:r>
            <a:endParaRPr b="1" sz="3200">
              <a:solidFill>
                <a:schemeClr val="dk1"/>
              </a:solidFill>
              <a:latin typeface="Calibri"/>
              <a:ea typeface="Calibri"/>
              <a:cs typeface="Calibri"/>
              <a:sym typeface="Calibri"/>
            </a:endParaRPr>
          </a:p>
        </p:txBody>
      </p:sp>
      <p:sp>
        <p:nvSpPr>
          <p:cNvPr id="685" name="Google Shape;685;p39"/>
          <p:cNvSpPr txBox="1"/>
          <p:nvPr/>
        </p:nvSpPr>
        <p:spPr>
          <a:xfrm>
            <a:off x="3614291" y="2118171"/>
            <a:ext cx="2257447" cy="954107"/>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Production Records</a:t>
            </a:r>
            <a:endParaRPr b="1" sz="2800">
              <a:solidFill>
                <a:schemeClr val="dk1"/>
              </a:solidFill>
              <a:latin typeface="Calibri"/>
              <a:ea typeface="Calibri"/>
              <a:cs typeface="Calibri"/>
              <a:sym typeface="Calibri"/>
            </a:endParaRPr>
          </a:p>
        </p:txBody>
      </p:sp>
      <p:pic>
        <p:nvPicPr>
          <p:cNvPr id="686" name="Google Shape;686;p39"/>
          <p:cNvPicPr preferRelativeResize="0"/>
          <p:nvPr/>
        </p:nvPicPr>
        <p:blipFill rotWithShape="1">
          <a:blip r:embed="rId3">
            <a:alphaModFix/>
          </a:blip>
          <a:srcRect b="0" l="0" r="0" t="0"/>
          <a:stretch/>
        </p:blipFill>
        <p:spPr>
          <a:xfrm>
            <a:off x="5956935" y="3366215"/>
            <a:ext cx="866367" cy="8663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
          <p:cNvSpPr txBox="1"/>
          <p:nvPr>
            <p:ph type="title"/>
          </p:nvPr>
        </p:nvSpPr>
        <p:spPr>
          <a:xfrm>
            <a:off x="650271" y="706649"/>
            <a:ext cx="11123084" cy="9694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3600"/>
              <a:buFont typeface="Calibri"/>
              <a:buNone/>
            </a:pPr>
            <a:r>
              <a:rPr b="1" lang="en-US" sz="3600">
                <a:solidFill>
                  <a:schemeClr val="accent2"/>
                </a:solidFill>
              </a:rPr>
              <a:t>Zoetis Philippines Biosecurity Audit</a:t>
            </a:r>
            <a:endParaRPr/>
          </a:p>
        </p:txBody>
      </p:sp>
      <p:sp>
        <p:nvSpPr>
          <p:cNvPr id="336" name="Google Shape;336;p4"/>
          <p:cNvSpPr txBox="1"/>
          <p:nvPr/>
        </p:nvSpPr>
        <p:spPr>
          <a:xfrm>
            <a:off x="650271" y="1407526"/>
            <a:ext cx="47714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2"/>
                </a:solidFill>
                <a:latin typeface="Calibri"/>
                <a:ea typeface="Calibri"/>
                <a:cs typeface="Calibri"/>
                <a:sym typeface="Calibri"/>
              </a:rPr>
              <a:t>ASFV RISK ASSESSMENT TOOL</a:t>
            </a:r>
            <a:endParaRPr/>
          </a:p>
        </p:txBody>
      </p:sp>
      <p:sp>
        <p:nvSpPr>
          <p:cNvPr id="337" name="Google Shape;337;p4"/>
          <p:cNvSpPr/>
          <p:nvPr/>
        </p:nvSpPr>
        <p:spPr>
          <a:xfrm>
            <a:off x="6881091" y="1407526"/>
            <a:ext cx="489226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Calibri"/>
                <a:ea typeface="Calibri"/>
                <a:cs typeface="Calibri"/>
                <a:sym typeface="Calibri"/>
              </a:rPr>
              <a:t>Key Areas:</a:t>
            </a:r>
            <a:endParaRPr/>
          </a:p>
          <a:p>
            <a:pPr indent="-174625"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Pests, Barns and Silos, Manure, Dead Pigs, Visitors, employees, materials, replacement pigs coming into the farm,  entrance/shower area, Cleaning, disinfection, Market area, Sick animals</a:t>
            </a:r>
            <a:endParaRPr/>
          </a:p>
        </p:txBody>
      </p:sp>
      <p:sp>
        <p:nvSpPr>
          <p:cNvPr id="338" name="Google Shape;338;p4"/>
          <p:cNvSpPr/>
          <p:nvPr/>
        </p:nvSpPr>
        <p:spPr>
          <a:xfrm>
            <a:off x="7010399" y="3654295"/>
            <a:ext cx="4660638" cy="12311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High Risk Areas:</a:t>
            </a:r>
            <a:endParaRPr/>
          </a:p>
          <a:p>
            <a:pPr indent="-174625"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&lt; 1km from other farms</a:t>
            </a:r>
            <a:endParaRPr/>
          </a:p>
          <a:p>
            <a:pPr indent="-174625"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Bringing Food into the farm</a:t>
            </a:r>
            <a:endParaRPr/>
          </a:p>
          <a:p>
            <a:pPr indent="-174625"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Handling of materials into the farm</a:t>
            </a:r>
            <a:endParaRPr/>
          </a:p>
        </p:txBody>
      </p:sp>
      <p:grpSp>
        <p:nvGrpSpPr>
          <p:cNvPr id="339" name="Google Shape;339;p4"/>
          <p:cNvGrpSpPr/>
          <p:nvPr/>
        </p:nvGrpSpPr>
        <p:grpSpPr>
          <a:xfrm>
            <a:off x="750914" y="2021762"/>
            <a:ext cx="6130177" cy="3265065"/>
            <a:chOff x="741678" y="2185409"/>
            <a:chExt cx="6486465" cy="3070082"/>
          </a:xfrm>
        </p:grpSpPr>
        <p:pic>
          <p:nvPicPr>
            <p:cNvPr id="340" name="Google Shape;340;p4"/>
            <p:cNvPicPr preferRelativeResize="0"/>
            <p:nvPr/>
          </p:nvPicPr>
          <p:blipFill rotWithShape="1">
            <a:blip r:embed="rId3">
              <a:alphaModFix/>
            </a:blip>
            <a:srcRect b="5895" l="0" r="0" t="9962"/>
            <a:stretch/>
          </p:blipFill>
          <p:spPr>
            <a:xfrm>
              <a:off x="741678" y="2185409"/>
              <a:ext cx="6486465" cy="3070082"/>
            </a:xfrm>
            <a:prstGeom prst="rect">
              <a:avLst/>
            </a:prstGeom>
            <a:noFill/>
            <a:ln>
              <a:noFill/>
            </a:ln>
          </p:spPr>
        </p:pic>
        <p:sp>
          <p:nvSpPr>
            <p:cNvPr id="341" name="Google Shape;341;p4"/>
            <p:cNvSpPr/>
            <p:nvPr/>
          </p:nvSpPr>
          <p:spPr>
            <a:xfrm>
              <a:off x="5236062" y="3836981"/>
              <a:ext cx="924593" cy="245364"/>
            </a:xfrm>
            <a:prstGeom prst="rect">
              <a:avLst/>
            </a:prstGeom>
            <a:solidFill>
              <a:srgbClr val="CB01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2" name="Google Shape;342;p4"/>
          <p:cNvSpPr/>
          <p:nvPr/>
        </p:nvSpPr>
        <p:spPr>
          <a:xfrm>
            <a:off x="7010399" y="4813908"/>
            <a:ext cx="3528292" cy="1477328"/>
          </a:xfrm>
          <a:prstGeom prst="rect">
            <a:avLst/>
          </a:prstGeom>
          <a:noFill/>
          <a:ln>
            <a:noFill/>
          </a:ln>
        </p:spPr>
        <p:txBody>
          <a:bodyPr anchorCtr="0" anchor="t" bIns="45700" lIns="91425" spcFirstLastPara="1" rIns="91425" wrap="square" tIns="45700">
            <a:spAutoFit/>
          </a:bodyPr>
          <a:lstStyle/>
          <a:p>
            <a:pPr indent="-174625"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Disinfection of materials into the farm</a:t>
            </a:r>
            <a:endParaRPr/>
          </a:p>
          <a:p>
            <a:pPr indent="-174625"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Separation of Clean and dirty areas at all entrances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40"/>
          <p:cNvPicPr preferRelativeResize="0"/>
          <p:nvPr/>
        </p:nvPicPr>
        <p:blipFill rotWithShape="1">
          <a:blip r:embed="rId3">
            <a:alphaModFix/>
          </a:blip>
          <a:srcRect b="0" l="0" r="0" t="0"/>
          <a:stretch/>
        </p:blipFill>
        <p:spPr>
          <a:xfrm>
            <a:off x="424872" y="810780"/>
            <a:ext cx="9297425" cy="52298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
          <p:cNvSpPr txBox="1"/>
          <p:nvPr>
            <p:ph type="title"/>
          </p:nvPr>
        </p:nvSpPr>
        <p:spPr>
          <a:xfrm>
            <a:off x="650271" y="706649"/>
            <a:ext cx="11123084" cy="9694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3600"/>
              <a:buFont typeface="Calibri"/>
              <a:buNone/>
            </a:pPr>
            <a:r>
              <a:rPr b="1" lang="en-US" sz="3600">
                <a:solidFill>
                  <a:schemeClr val="accent2"/>
                </a:solidFill>
              </a:rPr>
              <a:t>Zoetis Philippines Biosecurity Audit</a:t>
            </a:r>
            <a:endParaRPr/>
          </a:p>
        </p:txBody>
      </p:sp>
      <p:graphicFrame>
        <p:nvGraphicFramePr>
          <p:cNvPr id="349" name="Google Shape;349;p5"/>
          <p:cNvGraphicFramePr/>
          <p:nvPr/>
        </p:nvGraphicFramePr>
        <p:xfrm>
          <a:off x="650272" y="1454453"/>
          <a:ext cx="3000000" cy="3000000"/>
        </p:xfrm>
        <a:graphic>
          <a:graphicData uri="http://schemas.openxmlformats.org/drawingml/2006/table">
            <a:tbl>
              <a:tblPr bandRow="1" firstRow="1">
                <a:noFill/>
                <a:tableStyleId>{B6E37733-11E5-42C9-8A3B-D1B0FB41F817}</a:tableStyleId>
              </a:tblPr>
              <a:tblGrid>
                <a:gridCol w="1466700"/>
                <a:gridCol w="882700"/>
                <a:gridCol w="1162000"/>
                <a:gridCol w="1195400"/>
                <a:gridCol w="1117600"/>
                <a:gridCol w="1132275"/>
                <a:gridCol w="1104675"/>
                <a:gridCol w="1284300"/>
                <a:gridCol w="1244750"/>
              </a:tblGrid>
              <a:tr h="472150">
                <a:tc rowSpan="2">
                  <a:txBody>
                    <a:bodyPr/>
                    <a:lstStyle/>
                    <a:p>
                      <a:pPr indent="0" lvl="0" marL="0" marR="0" rtl="0" algn="l">
                        <a:spcBef>
                          <a:spcPts val="0"/>
                        </a:spcBef>
                        <a:spcAft>
                          <a:spcPts val="0"/>
                        </a:spcAft>
                        <a:buNone/>
                      </a:pPr>
                      <a:r>
                        <a:t/>
                      </a:r>
                      <a:endParaRPr sz="2000"/>
                    </a:p>
                  </a:txBody>
                  <a:tcPr marT="45725" marB="45725" marR="91450" marL="91450"/>
                </a:tc>
                <a:tc rowSpan="2">
                  <a:txBody>
                    <a:bodyPr/>
                    <a:lstStyle/>
                    <a:p>
                      <a:pPr indent="0" lvl="0" marL="0" marR="0" rtl="0" algn="ctr">
                        <a:spcBef>
                          <a:spcPts val="0"/>
                        </a:spcBef>
                        <a:spcAft>
                          <a:spcPts val="0"/>
                        </a:spcAft>
                        <a:buNone/>
                      </a:pPr>
                      <a:r>
                        <a:rPr b="1" lang="en-US" sz="2000"/>
                        <a:t>No of  Farms</a:t>
                      </a:r>
                      <a:endParaRPr/>
                    </a:p>
                  </a:txBody>
                  <a:tcPr marT="45725" marB="45725" marR="91450" marL="91450" anchor="ctr"/>
                </a:tc>
                <a:tc rowSpan="2">
                  <a:txBody>
                    <a:bodyPr/>
                    <a:lstStyle/>
                    <a:p>
                      <a:pPr indent="0" lvl="0" marL="0" marR="0" rtl="0" algn="ctr">
                        <a:spcBef>
                          <a:spcPts val="0"/>
                        </a:spcBef>
                        <a:spcAft>
                          <a:spcPts val="0"/>
                        </a:spcAft>
                        <a:buNone/>
                      </a:pPr>
                      <a:r>
                        <a:rPr b="1" lang="en-US" sz="2000"/>
                        <a:t>Total Sows</a:t>
                      </a:r>
                      <a:endParaRPr/>
                    </a:p>
                  </a:txBody>
                  <a:tcPr marT="45725" marB="45725" marR="91450" marL="91450" anchor="ctr"/>
                </a:tc>
                <a:tc rowSpan="2">
                  <a:txBody>
                    <a:bodyPr/>
                    <a:lstStyle/>
                    <a:p>
                      <a:pPr indent="0" lvl="0" marL="0" marR="0" rtl="0" algn="ctr">
                        <a:spcBef>
                          <a:spcPts val="0"/>
                        </a:spcBef>
                        <a:spcAft>
                          <a:spcPts val="0"/>
                        </a:spcAft>
                        <a:buNone/>
                      </a:pPr>
                      <a:r>
                        <a:rPr b="1" lang="en-US" sz="2000"/>
                        <a:t>Ave Sows per Farm</a:t>
                      </a:r>
                      <a:endParaRPr/>
                    </a:p>
                  </a:txBody>
                  <a:tcPr marT="45725" marB="45725" marR="91450" marL="91450" anchor="ctr"/>
                </a:tc>
                <a:tc rowSpan="2">
                  <a:txBody>
                    <a:bodyPr/>
                    <a:lstStyle/>
                    <a:p>
                      <a:pPr indent="0" lvl="0" marL="0" marR="0" rtl="0" algn="ctr">
                        <a:spcBef>
                          <a:spcPts val="0"/>
                        </a:spcBef>
                        <a:spcAft>
                          <a:spcPts val="0"/>
                        </a:spcAft>
                        <a:buNone/>
                      </a:pPr>
                      <a:r>
                        <a:rPr b="1" lang="en-US" sz="2000"/>
                        <a:t>Ave Audit Score</a:t>
                      </a:r>
                      <a:endParaRPr/>
                    </a:p>
                  </a:txBody>
                  <a:tcPr marT="45725" marB="45725" marR="91450" marL="91450" anchor="ctr"/>
                </a:tc>
                <a:tc rowSpan="2">
                  <a:txBody>
                    <a:bodyPr/>
                    <a:lstStyle/>
                    <a:p>
                      <a:pPr indent="0" lvl="0" marL="0" marR="0" rtl="0" algn="ctr">
                        <a:spcBef>
                          <a:spcPts val="0"/>
                        </a:spcBef>
                        <a:spcAft>
                          <a:spcPts val="0"/>
                        </a:spcAft>
                        <a:buNone/>
                      </a:pPr>
                      <a:r>
                        <a:rPr b="1" lang="en-US" sz="2000"/>
                        <a:t>Ave # of High Risks</a:t>
                      </a:r>
                      <a:endParaRPr/>
                    </a:p>
                  </a:txBody>
                  <a:tcPr marT="45725" marB="45725" marR="91450" marL="91450" anchor="ctr"/>
                </a:tc>
                <a:tc gridSpan="3">
                  <a:txBody>
                    <a:bodyPr/>
                    <a:lstStyle/>
                    <a:p>
                      <a:pPr indent="0" lvl="0" marL="0" marR="0" rtl="0" algn="ctr">
                        <a:spcBef>
                          <a:spcPts val="0"/>
                        </a:spcBef>
                        <a:spcAft>
                          <a:spcPts val="0"/>
                        </a:spcAft>
                        <a:buNone/>
                      </a:pPr>
                      <a:r>
                        <a:rPr lang="en-US" sz="2000"/>
                        <a:t>Biosecurity Level</a:t>
                      </a:r>
                      <a:endParaRPr/>
                    </a:p>
                  </a:txBody>
                  <a:tcPr marT="45725" marB="45725" marR="91450" marL="91450"/>
                </a:tc>
                <a:tc hMerge="1"/>
                <a:tc hMerge="1"/>
              </a:tr>
              <a:tr h="886100">
                <a:tc vMerge="1"/>
                <a:tc vMerge="1"/>
                <a:tc vMerge="1"/>
                <a:tc vMerge="1"/>
                <a:tc vMerge="1"/>
                <a:tc vMerge="1"/>
                <a:tc>
                  <a:txBody>
                    <a:bodyPr/>
                    <a:lstStyle/>
                    <a:p>
                      <a:pPr indent="0" lvl="0" marL="0" marR="0" rtl="0" algn="ctr">
                        <a:spcBef>
                          <a:spcPts val="0"/>
                        </a:spcBef>
                        <a:spcAft>
                          <a:spcPts val="0"/>
                        </a:spcAft>
                        <a:buNone/>
                      </a:pPr>
                      <a:r>
                        <a:rPr b="1" lang="en-US" sz="2000"/>
                        <a:t>High </a:t>
                      </a:r>
                      <a:endParaRPr/>
                    </a:p>
                  </a:txBody>
                  <a:tcPr marT="45725" marB="45725" marR="91450" marL="91450" anchor="ctr"/>
                </a:tc>
                <a:tc>
                  <a:txBody>
                    <a:bodyPr/>
                    <a:lstStyle/>
                    <a:p>
                      <a:pPr indent="0" lvl="0" marL="0" marR="0" rtl="0" algn="ctr">
                        <a:spcBef>
                          <a:spcPts val="0"/>
                        </a:spcBef>
                        <a:spcAft>
                          <a:spcPts val="0"/>
                        </a:spcAft>
                        <a:buNone/>
                      </a:pPr>
                      <a:r>
                        <a:rPr b="1" lang="en-US" sz="2000"/>
                        <a:t>Medium</a:t>
                      </a:r>
                      <a:endParaRPr/>
                    </a:p>
                  </a:txBody>
                  <a:tcPr marT="45725" marB="45725" marR="91450" marL="91450" anchor="ctr"/>
                </a:tc>
                <a:tc>
                  <a:txBody>
                    <a:bodyPr/>
                    <a:lstStyle/>
                    <a:p>
                      <a:pPr indent="0" lvl="0" marL="0" marR="0" rtl="0" algn="ctr">
                        <a:spcBef>
                          <a:spcPts val="0"/>
                        </a:spcBef>
                        <a:spcAft>
                          <a:spcPts val="0"/>
                        </a:spcAft>
                        <a:buNone/>
                      </a:pPr>
                      <a:r>
                        <a:rPr b="1" lang="en-US" sz="2000"/>
                        <a:t>Low</a:t>
                      </a:r>
                      <a:endParaRPr/>
                    </a:p>
                  </a:txBody>
                  <a:tcPr marT="45725" marB="45725" marR="91450" marL="91450" anchor="ctr"/>
                </a:tc>
              </a:tr>
              <a:tr h="472150">
                <a:tc>
                  <a:txBody>
                    <a:bodyPr/>
                    <a:lstStyle/>
                    <a:p>
                      <a:pPr indent="0" lvl="0" marL="0" marR="0" rtl="0" algn="l">
                        <a:lnSpc>
                          <a:spcPct val="100000"/>
                        </a:lnSpc>
                        <a:spcBef>
                          <a:spcPts val="0"/>
                        </a:spcBef>
                        <a:spcAft>
                          <a:spcPts val="0"/>
                        </a:spcAft>
                        <a:buClr>
                          <a:schemeClr val="dk1"/>
                        </a:buClr>
                        <a:buSzPts val="2000"/>
                        <a:buFont typeface="Calibri"/>
                        <a:buNone/>
                      </a:pPr>
                      <a:r>
                        <a:rPr lang="en-US" sz="2000"/>
                        <a:t>North Luzon</a:t>
                      </a:r>
                      <a:endParaRPr/>
                    </a:p>
                  </a:txBody>
                  <a:tcPr marT="45725" marB="45725" marR="91450" marL="91450"/>
                </a:tc>
                <a:tc>
                  <a:txBody>
                    <a:bodyPr/>
                    <a:lstStyle/>
                    <a:p>
                      <a:pPr indent="0" lvl="0" marL="0" marR="0" rtl="0" algn="ctr">
                        <a:spcBef>
                          <a:spcPts val="0"/>
                        </a:spcBef>
                        <a:spcAft>
                          <a:spcPts val="0"/>
                        </a:spcAft>
                        <a:buNone/>
                      </a:pPr>
                      <a:r>
                        <a:rPr lang="en-US" sz="2000"/>
                        <a:t>82</a:t>
                      </a:r>
                      <a:endParaRPr/>
                    </a:p>
                  </a:txBody>
                  <a:tcPr marT="45725" marB="45725" marR="91450" marL="91450"/>
                </a:tc>
                <a:tc>
                  <a:txBody>
                    <a:bodyPr/>
                    <a:lstStyle/>
                    <a:p>
                      <a:pPr indent="0" lvl="0" marL="0" marR="0" rtl="0" algn="ctr">
                        <a:spcBef>
                          <a:spcPts val="0"/>
                        </a:spcBef>
                        <a:spcAft>
                          <a:spcPts val="0"/>
                        </a:spcAft>
                        <a:buNone/>
                      </a:pPr>
                      <a:r>
                        <a:rPr lang="en-US" sz="2000"/>
                        <a:t>50,595</a:t>
                      </a:r>
                      <a:endParaRPr/>
                    </a:p>
                  </a:txBody>
                  <a:tcPr marT="45725" marB="45725" marR="91450" marL="91450"/>
                </a:tc>
                <a:tc>
                  <a:txBody>
                    <a:bodyPr/>
                    <a:lstStyle/>
                    <a:p>
                      <a:pPr indent="0" lvl="0" marL="0" marR="0" rtl="0" algn="ctr">
                        <a:spcBef>
                          <a:spcPts val="0"/>
                        </a:spcBef>
                        <a:spcAft>
                          <a:spcPts val="0"/>
                        </a:spcAft>
                        <a:buNone/>
                      </a:pPr>
                      <a:r>
                        <a:rPr lang="en-US" sz="2000"/>
                        <a:t>617</a:t>
                      </a:r>
                      <a:endParaRPr/>
                    </a:p>
                  </a:txBody>
                  <a:tcPr marT="45725" marB="45725" marR="91450" marL="91450"/>
                </a:tc>
                <a:tc>
                  <a:txBody>
                    <a:bodyPr/>
                    <a:lstStyle/>
                    <a:p>
                      <a:pPr indent="0" lvl="0" marL="0" marR="0" rtl="0" algn="ctr">
                        <a:spcBef>
                          <a:spcPts val="0"/>
                        </a:spcBef>
                        <a:spcAft>
                          <a:spcPts val="0"/>
                        </a:spcAft>
                        <a:buNone/>
                      </a:pPr>
                      <a:r>
                        <a:rPr lang="en-US" sz="2000"/>
                        <a:t>167</a:t>
                      </a:r>
                      <a:endParaRPr/>
                    </a:p>
                  </a:txBody>
                  <a:tcPr marT="45725" marB="45725" marR="91450" marL="91450"/>
                </a:tc>
                <a:tc>
                  <a:txBody>
                    <a:bodyPr/>
                    <a:lstStyle/>
                    <a:p>
                      <a:pPr indent="0" lvl="0" marL="0" marR="0" rtl="0" algn="ctr">
                        <a:spcBef>
                          <a:spcPts val="0"/>
                        </a:spcBef>
                        <a:spcAft>
                          <a:spcPts val="0"/>
                        </a:spcAft>
                        <a:buNone/>
                      </a:pPr>
                      <a:r>
                        <a:rPr lang="en-US" sz="2000"/>
                        <a:t>4</a:t>
                      </a:r>
                      <a:endParaRPr/>
                    </a:p>
                  </a:txBody>
                  <a:tcPr marT="45725" marB="45725" marR="91450" marL="91450"/>
                </a:tc>
                <a:tc>
                  <a:txBody>
                    <a:bodyPr/>
                    <a:lstStyle/>
                    <a:p>
                      <a:pPr indent="0" lvl="0" marL="0" marR="0" rtl="0" algn="ctr">
                        <a:spcBef>
                          <a:spcPts val="0"/>
                        </a:spcBef>
                        <a:spcAft>
                          <a:spcPts val="0"/>
                        </a:spcAft>
                        <a:buNone/>
                      </a:pPr>
                      <a:r>
                        <a:rPr lang="en-US" sz="2000"/>
                        <a:t>0</a:t>
                      </a:r>
                      <a:endParaRPr/>
                    </a:p>
                  </a:txBody>
                  <a:tcPr marT="45725" marB="45725" marR="91450" marL="91450"/>
                </a:tc>
                <a:tc>
                  <a:txBody>
                    <a:bodyPr/>
                    <a:lstStyle/>
                    <a:p>
                      <a:pPr indent="0" lvl="0" marL="0" marR="0" rtl="0" algn="ctr">
                        <a:spcBef>
                          <a:spcPts val="0"/>
                        </a:spcBef>
                        <a:spcAft>
                          <a:spcPts val="0"/>
                        </a:spcAft>
                        <a:buNone/>
                      </a:pPr>
                      <a:r>
                        <a:rPr lang="en-US" sz="2000"/>
                        <a:t>5</a:t>
                      </a:r>
                      <a:endParaRPr/>
                    </a:p>
                  </a:txBody>
                  <a:tcPr marT="45725" marB="45725" marR="91450" marL="91450"/>
                </a:tc>
                <a:tc>
                  <a:txBody>
                    <a:bodyPr/>
                    <a:lstStyle/>
                    <a:p>
                      <a:pPr indent="0" lvl="0" marL="0" marR="0" rtl="0" algn="ctr">
                        <a:spcBef>
                          <a:spcPts val="0"/>
                        </a:spcBef>
                        <a:spcAft>
                          <a:spcPts val="0"/>
                        </a:spcAft>
                        <a:buNone/>
                      </a:pPr>
                      <a:r>
                        <a:rPr lang="en-US" sz="2000"/>
                        <a:t>77</a:t>
                      </a:r>
                      <a:endParaRPr/>
                    </a:p>
                  </a:txBody>
                  <a:tcPr marT="45725" marB="45725" marR="91450" marL="91450"/>
                </a:tc>
              </a:tr>
              <a:tr h="472150">
                <a:tc>
                  <a:txBody>
                    <a:bodyPr/>
                    <a:lstStyle/>
                    <a:p>
                      <a:pPr indent="0" lvl="0" marL="0" marR="0" rtl="0" algn="l">
                        <a:lnSpc>
                          <a:spcPct val="100000"/>
                        </a:lnSpc>
                        <a:spcBef>
                          <a:spcPts val="0"/>
                        </a:spcBef>
                        <a:spcAft>
                          <a:spcPts val="0"/>
                        </a:spcAft>
                        <a:buClr>
                          <a:schemeClr val="dk1"/>
                        </a:buClr>
                        <a:buSzPts val="2000"/>
                        <a:buFont typeface="Calibri"/>
                        <a:buNone/>
                      </a:pPr>
                      <a:r>
                        <a:rPr lang="en-US" sz="2000"/>
                        <a:t>South Luzon</a:t>
                      </a:r>
                      <a:endParaRPr/>
                    </a:p>
                  </a:txBody>
                  <a:tcPr marT="45725" marB="45725" marR="91450" marL="91450"/>
                </a:tc>
                <a:tc>
                  <a:txBody>
                    <a:bodyPr/>
                    <a:lstStyle/>
                    <a:p>
                      <a:pPr indent="0" lvl="0" marL="0" marR="0" rtl="0" algn="ctr">
                        <a:spcBef>
                          <a:spcPts val="0"/>
                        </a:spcBef>
                        <a:spcAft>
                          <a:spcPts val="0"/>
                        </a:spcAft>
                        <a:buNone/>
                      </a:pPr>
                      <a:r>
                        <a:rPr lang="en-US" sz="2000"/>
                        <a:t>63</a:t>
                      </a:r>
                      <a:endParaRPr/>
                    </a:p>
                  </a:txBody>
                  <a:tcPr marT="45725" marB="45725" marR="91450" marL="91450"/>
                </a:tc>
                <a:tc>
                  <a:txBody>
                    <a:bodyPr/>
                    <a:lstStyle/>
                    <a:p>
                      <a:pPr indent="0" lvl="0" marL="0" marR="0" rtl="0" algn="ctr">
                        <a:spcBef>
                          <a:spcPts val="0"/>
                        </a:spcBef>
                        <a:spcAft>
                          <a:spcPts val="0"/>
                        </a:spcAft>
                        <a:buNone/>
                      </a:pPr>
                      <a:r>
                        <a:rPr lang="en-US" sz="2000"/>
                        <a:t>41,540</a:t>
                      </a:r>
                      <a:endParaRPr/>
                    </a:p>
                  </a:txBody>
                  <a:tcPr marT="45725" marB="45725" marR="91450" marL="91450"/>
                </a:tc>
                <a:tc>
                  <a:txBody>
                    <a:bodyPr/>
                    <a:lstStyle/>
                    <a:p>
                      <a:pPr indent="0" lvl="0" marL="0" marR="0" rtl="0" algn="ctr">
                        <a:spcBef>
                          <a:spcPts val="0"/>
                        </a:spcBef>
                        <a:spcAft>
                          <a:spcPts val="0"/>
                        </a:spcAft>
                        <a:buNone/>
                      </a:pPr>
                      <a:r>
                        <a:rPr lang="en-US" sz="2000"/>
                        <a:t>659</a:t>
                      </a:r>
                      <a:endParaRPr/>
                    </a:p>
                  </a:txBody>
                  <a:tcPr marT="45725" marB="45725" marR="91450" marL="91450"/>
                </a:tc>
                <a:tc>
                  <a:txBody>
                    <a:bodyPr/>
                    <a:lstStyle/>
                    <a:p>
                      <a:pPr indent="0" lvl="0" marL="0" marR="0" rtl="0" algn="ctr">
                        <a:spcBef>
                          <a:spcPts val="0"/>
                        </a:spcBef>
                        <a:spcAft>
                          <a:spcPts val="0"/>
                        </a:spcAft>
                        <a:buNone/>
                      </a:pPr>
                      <a:r>
                        <a:rPr lang="en-US" sz="2000"/>
                        <a:t>166</a:t>
                      </a:r>
                      <a:endParaRPr/>
                    </a:p>
                  </a:txBody>
                  <a:tcPr marT="45725" marB="45725" marR="91450" marL="91450"/>
                </a:tc>
                <a:tc>
                  <a:txBody>
                    <a:bodyPr/>
                    <a:lstStyle/>
                    <a:p>
                      <a:pPr indent="0" lvl="0" marL="0" marR="0" rtl="0" algn="ctr">
                        <a:spcBef>
                          <a:spcPts val="0"/>
                        </a:spcBef>
                        <a:spcAft>
                          <a:spcPts val="0"/>
                        </a:spcAft>
                        <a:buNone/>
                      </a:pPr>
                      <a:r>
                        <a:rPr lang="en-US" sz="2000"/>
                        <a:t>5</a:t>
                      </a:r>
                      <a:endParaRPr/>
                    </a:p>
                  </a:txBody>
                  <a:tcPr marT="45725" marB="45725" marR="91450" marL="91450"/>
                </a:tc>
                <a:tc>
                  <a:txBody>
                    <a:bodyPr/>
                    <a:lstStyle/>
                    <a:p>
                      <a:pPr indent="0" lvl="0" marL="0" marR="0" rtl="0" algn="ctr">
                        <a:spcBef>
                          <a:spcPts val="0"/>
                        </a:spcBef>
                        <a:spcAft>
                          <a:spcPts val="0"/>
                        </a:spcAft>
                        <a:buNone/>
                      </a:pPr>
                      <a:r>
                        <a:rPr lang="en-US" sz="2000"/>
                        <a:t>0</a:t>
                      </a:r>
                      <a:endParaRPr/>
                    </a:p>
                  </a:txBody>
                  <a:tcPr marT="45725" marB="45725" marR="91450" marL="91450"/>
                </a:tc>
                <a:tc>
                  <a:txBody>
                    <a:bodyPr/>
                    <a:lstStyle/>
                    <a:p>
                      <a:pPr indent="0" lvl="0" marL="0" marR="0" rtl="0" algn="ctr">
                        <a:spcBef>
                          <a:spcPts val="0"/>
                        </a:spcBef>
                        <a:spcAft>
                          <a:spcPts val="0"/>
                        </a:spcAft>
                        <a:buNone/>
                      </a:pPr>
                      <a:r>
                        <a:rPr lang="en-US" sz="2000"/>
                        <a:t>5</a:t>
                      </a:r>
                      <a:endParaRPr/>
                    </a:p>
                  </a:txBody>
                  <a:tcPr marT="45725" marB="45725" marR="91450" marL="91450"/>
                </a:tc>
                <a:tc>
                  <a:txBody>
                    <a:bodyPr/>
                    <a:lstStyle/>
                    <a:p>
                      <a:pPr indent="0" lvl="0" marL="0" marR="0" rtl="0" algn="ctr">
                        <a:spcBef>
                          <a:spcPts val="0"/>
                        </a:spcBef>
                        <a:spcAft>
                          <a:spcPts val="0"/>
                        </a:spcAft>
                        <a:buNone/>
                      </a:pPr>
                      <a:r>
                        <a:rPr lang="en-US" sz="2000"/>
                        <a:t>58</a:t>
                      </a:r>
                      <a:endParaRPr/>
                    </a:p>
                  </a:txBody>
                  <a:tcPr marT="45725" marB="45725" marR="91450" marL="91450"/>
                </a:tc>
              </a:tr>
              <a:tr h="472150">
                <a:tc>
                  <a:txBody>
                    <a:bodyPr/>
                    <a:lstStyle/>
                    <a:p>
                      <a:pPr indent="0" lvl="0" marL="0" marR="0" rtl="0" algn="l">
                        <a:spcBef>
                          <a:spcPts val="0"/>
                        </a:spcBef>
                        <a:spcAft>
                          <a:spcPts val="0"/>
                        </a:spcAft>
                        <a:buNone/>
                      </a:pPr>
                      <a:r>
                        <a:rPr lang="en-US" sz="2000"/>
                        <a:t>VisMin</a:t>
                      </a:r>
                      <a:endParaRPr sz="2000"/>
                    </a:p>
                  </a:txBody>
                  <a:tcPr marT="45725" marB="45725" marR="91450" marL="91450"/>
                </a:tc>
                <a:tc>
                  <a:txBody>
                    <a:bodyPr/>
                    <a:lstStyle/>
                    <a:p>
                      <a:pPr indent="0" lvl="0" marL="0" marR="0" rtl="0" algn="ctr">
                        <a:spcBef>
                          <a:spcPts val="0"/>
                        </a:spcBef>
                        <a:spcAft>
                          <a:spcPts val="0"/>
                        </a:spcAft>
                        <a:buNone/>
                      </a:pPr>
                      <a:r>
                        <a:rPr lang="en-US" sz="2000"/>
                        <a:t>53</a:t>
                      </a:r>
                      <a:endParaRPr/>
                    </a:p>
                  </a:txBody>
                  <a:tcPr marT="45725" marB="45725" marR="91450" marL="91450"/>
                </a:tc>
                <a:tc>
                  <a:txBody>
                    <a:bodyPr/>
                    <a:lstStyle/>
                    <a:p>
                      <a:pPr indent="0" lvl="0" marL="0" marR="0" rtl="0" algn="ctr">
                        <a:spcBef>
                          <a:spcPts val="0"/>
                        </a:spcBef>
                        <a:spcAft>
                          <a:spcPts val="0"/>
                        </a:spcAft>
                        <a:buNone/>
                      </a:pPr>
                      <a:r>
                        <a:rPr lang="en-US" sz="2000"/>
                        <a:t>37,370</a:t>
                      </a:r>
                      <a:endParaRPr/>
                    </a:p>
                  </a:txBody>
                  <a:tcPr marT="45725" marB="45725" marR="91450" marL="91450"/>
                </a:tc>
                <a:tc>
                  <a:txBody>
                    <a:bodyPr/>
                    <a:lstStyle/>
                    <a:p>
                      <a:pPr indent="0" lvl="0" marL="0" marR="0" rtl="0" algn="ctr">
                        <a:spcBef>
                          <a:spcPts val="0"/>
                        </a:spcBef>
                        <a:spcAft>
                          <a:spcPts val="0"/>
                        </a:spcAft>
                        <a:buNone/>
                      </a:pPr>
                      <a:r>
                        <a:rPr lang="en-US" sz="2000"/>
                        <a:t>750</a:t>
                      </a:r>
                      <a:endParaRPr/>
                    </a:p>
                  </a:txBody>
                  <a:tcPr marT="45725" marB="45725" marR="91450" marL="91450"/>
                </a:tc>
                <a:tc>
                  <a:txBody>
                    <a:bodyPr/>
                    <a:lstStyle/>
                    <a:p>
                      <a:pPr indent="0" lvl="0" marL="0" marR="0" rtl="0" algn="ctr">
                        <a:spcBef>
                          <a:spcPts val="0"/>
                        </a:spcBef>
                        <a:spcAft>
                          <a:spcPts val="0"/>
                        </a:spcAft>
                        <a:buNone/>
                      </a:pPr>
                      <a:r>
                        <a:rPr lang="en-US" sz="2000"/>
                        <a:t>170</a:t>
                      </a:r>
                      <a:endParaRPr/>
                    </a:p>
                  </a:txBody>
                  <a:tcPr marT="45725" marB="45725" marR="91450" marL="91450"/>
                </a:tc>
                <a:tc>
                  <a:txBody>
                    <a:bodyPr/>
                    <a:lstStyle/>
                    <a:p>
                      <a:pPr indent="0" lvl="0" marL="0" marR="0" rtl="0" algn="ctr">
                        <a:spcBef>
                          <a:spcPts val="0"/>
                        </a:spcBef>
                        <a:spcAft>
                          <a:spcPts val="0"/>
                        </a:spcAft>
                        <a:buNone/>
                      </a:pPr>
                      <a:r>
                        <a:rPr lang="en-US" sz="2000"/>
                        <a:t>4</a:t>
                      </a:r>
                      <a:endParaRPr/>
                    </a:p>
                  </a:txBody>
                  <a:tcPr marT="45725" marB="45725" marR="91450" marL="91450"/>
                </a:tc>
                <a:tc>
                  <a:txBody>
                    <a:bodyPr/>
                    <a:lstStyle/>
                    <a:p>
                      <a:pPr indent="0" lvl="0" marL="0" marR="0" rtl="0" algn="ctr">
                        <a:spcBef>
                          <a:spcPts val="0"/>
                        </a:spcBef>
                        <a:spcAft>
                          <a:spcPts val="0"/>
                        </a:spcAft>
                        <a:buNone/>
                      </a:pPr>
                      <a:r>
                        <a:rPr lang="en-US" sz="2000"/>
                        <a:t>2</a:t>
                      </a:r>
                      <a:endParaRPr/>
                    </a:p>
                  </a:txBody>
                  <a:tcPr marT="45725" marB="45725" marR="91450" marL="91450"/>
                </a:tc>
                <a:tc>
                  <a:txBody>
                    <a:bodyPr/>
                    <a:lstStyle/>
                    <a:p>
                      <a:pPr indent="0" lvl="0" marL="0" marR="0" rtl="0" algn="ctr">
                        <a:spcBef>
                          <a:spcPts val="0"/>
                        </a:spcBef>
                        <a:spcAft>
                          <a:spcPts val="0"/>
                        </a:spcAft>
                        <a:buNone/>
                      </a:pPr>
                      <a:r>
                        <a:rPr lang="en-US" sz="2000"/>
                        <a:t>13</a:t>
                      </a:r>
                      <a:endParaRPr/>
                    </a:p>
                  </a:txBody>
                  <a:tcPr marT="45725" marB="45725" marR="91450" marL="91450"/>
                </a:tc>
                <a:tc>
                  <a:txBody>
                    <a:bodyPr/>
                    <a:lstStyle/>
                    <a:p>
                      <a:pPr indent="0" lvl="0" marL="0" marR="0" rtl="0" algn="ctr">
                        <a:spcBef>
                          <a:spcPts val="0"/>
                        </a:spcBef>
                        <a:spcAft>
                          <a:spcPts val="0"/>
                        </a:spcAft>
                        <a:buNone/>
                      </a:pPr>
                      <a:r>
                        <a:rPr lang="en-US" sz="2000"/>
                        <a:t>38</a:t>
                      </a:r>
                      <a:endParaRPr/>
                    </a:p>
                  </a:txBody>
                  <a:tcPr marT="45725" marB="45725" marR="91450" marL="91450"/>
                </a:tc>
              </a:tr>
              <a:tr h="472150">
                <a:tc>
                  <a:txBody>
                    <a:bodyPr/>
                    <a:lstStyle/>
                    <a:p>
                      <a:pPr indent="0" lvl="0" marL="0" marR="0" rtl="0" algn="l">
                        <a:spcBef>
                          <a:spcPts val="0"/>
                        </a:spcBef>
                        <a:spcAft>
                          <a:spcPts val="0"/>
                        </a:spcAft>
                        <a:buNone/>
                      </a:pPr>
                      <a:r>
                        <a:rPr b="1" lang="en-US" sz="2000"/>
                        <a:t>Total</a:t>
                      </a:r>
                      <a:endParaRPr/>
                    </a:p>
                  </a:txBody>
                  <a:tcPr marT="45725" marB="45725" marR="91450" marL="91450"/>
                </a:tc>
                <a:tc>
                  <a:txBody>
                    <a:bodyPr/>
                    <a:lstStyle/>
                    <a:p>
                      <a:pPr indent="0" lvl="0" marL="0" marR="0" rtl="0" algn="ctr">
                        <a:spcBef>
                          <a:spcPts val="0"/>
                        </a:spcBef>
                        <a:spcAft>
                          <a:spcPts val="0"/>
                        </a:spcAft>
                        <a:buNone/>
                      </a:pPr>
                      <a:r>
                        <a:rPr b="1" lang="en-US" sz="2000"/>
                        <a:t>198</a:t>
                      </a:r>
                      <a:endParaRPr/>
                    </a:p>
                  </a:txBody>
                  <a:tcPr marT="45725" marB="45725" marR="91450" marL="91450"/>
                </a:tc>
                <a:tc>
                  <a:txBody>
                    <a:bodyPr/>
                    <a:lstStyle/>
                    <a:p>
                      <a:pPr indent="0" lvl="0" marL="0" marR="0" rtl="0" algn="ctr">
                        <a:spcBef>
                          <a:spcPts val="0"/>
                        </a:spcBef>
                        <a:spcAft>
                          <a:spcPts val="0"/>
                        </a:spcAft>
                        <a:buNone/>
                      </a:pPr>
                      <a:r>
                        <a:rPr b="1" lang="en-US" sz="2000"/>
                        <a:t>129,505</a:t>
                      </a:r>
                      <a:endParaRPr/>
                    </a:p>
                  </a:txBody>
                  <a:tcPr marT="45725" marB="45725" marR="91450" marL="91450"/>
                </a:tc>
                <a:tc>
                  <a:txBody>
                    <a:bodyPr/>
                    <a:lstStyle/>
                    <a:p>
                      <a:pPr indent="0" lvl="0" marL="0" marR="0" rtl="0" algn="ctr">
                        <a:spcBef>
                          <a:spcPts val="0"/>
                        </a:spcBef>
                        <a:spcAft>
                          <a:spcPts val="0"/>
                        </a:spcAft>
                        <a:buNone/>
                      </a:pPr>
                      <a:r>
                        <a:t/>
                      </a:r>
                      <a:endParaRPr b="1" sz="2000"/>
                    </a:p>
                  </a:txBody>
                  <a:tcPr marT="45725" marB="45725" marR="91450" marL="91450"/>
                </a:tc>
                <a:tc>
                  <a:txBody>
                    <a:bodyPr/>
                    <a:lstStyle/>
                    <a:p>
                      <a:pPr indent="0" lvl="0" marL="0" marR="0" rtl="0" algn="ctr">
                        <a:spcBef>
                          <a:spcPts val="0"/>
                        </a:spcBef>
                        <a:spcAft>
                          <a:spcPts val="0"/>
                        </a:spcAft>
                        <a:buNone/>
                      </a:pPr>
                      <a:r>
                        <a:rPr b="1" lang="en-US" sz="2000"/>
                        <a:t>168</a:t>
                      </a:r>
                      <a:endParaRPr/>
                    </a:p>
                  </a:txBody>
                  <a:tcPr marT="45725" marB="45725" marR="91450" marL="91450"/>
                </a:tc>
                <a:tc>
                  <a:txBody>
                    <a:bodyPr/>
                    <a:lstStyle/>
                    <a:p>
                      <a:pPr indent="0" lvl="0" marL="0" marR="0" rtl="0" algn="ctr">
                        <a:spcBef>
                          <a:spcPts val="0"/>
                        </a:spcBef>
                        <a:spcAft>
                          <a:spcPts val="0"/>
                        </a:spcAft>
                        <a:buNone/>
                      </a:pPr>
                      <a:r>
                        <a:rPr b="1" lang="en-US" sz="2000"/>
                        <a:t>4</a:t>
                      </a:r>
                      <a:endParaRPr/>
                    </a:p>
                  </a:txBody>
                  <a:tcPr marT="45725" marB="45725" marR="91450" marL="91450"/>
                </a:tc>
                <a:tc>
                  <a:txBody>
                    <a:bodyPr/>
                    <a:lstStyle/>
                    <a:p>
                      <a:pPr indent="0" lvl="0" marL="0" marR="0" rtl="0" algn="ctr">
                        <a:spcBef>
                          <a:spcPts val="0"/>
                        </a:spcBef>
                        <a:spcAft>
                          <a:spcPts val="0"/>
                        </a:spcAft>
                        <a:buNone/>
                      </a:pPr>
                      <a:r>
                        <a:rPr b="1" lang="en-US" sz="2000"/>
                        <a:t>2</a:t>
                      </a:r>
                      <a:endParaRPr/>
                    </a:p>
                  </a:txBody>
                  <a:tcPr marT="45725" marB="45725" marR="91450" marL="91450"/>
                </a:tc>
                <a:tc>
                  <a:txBody>
                    <a:bodyPr/>
                    <a:lstStyle/>
                    <a:p>
                      <a:pPr indent="0" lvl="0" marL="0" marR="0" rtl="0" algn="ctr">
                        <a:spcBef>
                          <a:spcPts val="0"/>
                        </a:spcBef>
                        <a:spcAft>
                          <a:spcPts val="0"/>
                        </a:spcAft>
                        <a:buNone/>
                      </a:pPr>
                      <a:r>
                        <a:rPr b="1" lang="en-US" sz="2000"/>
                        <a:t>23</a:t>
                      </a:r>
                      <a:endParaRPr/>
                    </a:p>
                  </a:txBody>
                  <a:tcPr marT="45725" marB="45725" marR="91450" marL="91450"/>
                </a:tc>
                <a:tc>
                  <a:txBody>
                    <a:bodyPr/>
                    <a:lstStyle/>
                    <a:p>
                      <a:pPr indent="0" lvl="0" marL="0" marR="0" rtl="0" algn="ctr">
                        <a:spcBef>
                          <a:spcPts val="0"/>
                        </a:spcBef>
                        <a:spcAft>
                          <a:spcPts val="0"/>
                        </a:spcAft>
                        <a:buNone/>
                      </a:pPr>
                      <a:r>
                        <a:rPr b="1" lang="en-US" sz="2000"/>
                        <a:t>174</a:t>
                      </a:r>
                      <a:endParaRPr/>
                    </a:p>
                  </a:txBody>
                  <a:tcPr marT="45725" marB="45725" marR="91450" marL="91450"/>
                </a:tc>
              </a:tr>
            </a:tbl>
          </a:graphicData>
        </a:graphic>
      </p:graphicFrame>
      <p:sp>
        <p:nvSpPr>
          <p:cNvPr id="350" name="Google Shape;350;p5"/>
          <p:cNvSpPr/>
          <p:nvPr/>
        </p:nvSpPr>
        <p:spPr>
          <a:xfrm>
            <a:off x="4663753" y="4701308"/>
            <a:ext cx="27220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(passing score &gt;215)</a:t>
            </a:r>
            <a:endParaRPr/>
          </a:p>
        </p:txBody>
      </p:sp>
      <p:sp>
        <p:nvSpPr>
          <p:cNvPr id="351" name="Google Shape;351;p5"/>
          <p:cNvSpPr txBox="1"/>
          <p:nvPr/>
        </p:nvSpPr>
        <p:spPr>
          <a:xfrm>
            <a:off x="10266212" y="4728860"/>
            <a:ext cx="79220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87%</a:t>
            </a:r>
            <a:endParaRPr/>
          </a:p>
        </p:txBody>
      </p:sp>
      <p:sp>
        <p:nvSpPr>
          <p:cNvPr id="352" name="Google Shape;352;p5"/>
          <p:cNvSpPr txBox="1"/>
          <p:nvPr/>
        </p:nvSpPr>
        <p:spPr>
          <a:xfrm>
            <a:off x="8996218" y="4724750"/>
            <a:ext cx="12699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11.6%</a:t>
            </a:r>
            <a:endParaRPr/>
          </a:p>
        </p:txBody>
      </p:sp>
      <p:sp>
        <p:nvSpPr>
          <p:cNvPr id="353" name="Google Shape;353;p5"/>
          <p:cNvSpPr txBox="1"/>
          <p:nvPr/>
        </p:nvSpPr>
        <p:spPr>
          <a:xfrm>
            <a:off x="7794896" y="4669178"/>
            <a:ext cx="79220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1.4%</a:t>
            </a:r>
            <a:endParaRPr sz="1800">
              <a:solidFill>
                <a:schemeClr val="dk1"/>
              </a:solidFill>
              <a:latin typeface="Calibri"/>
              <a:ea typeface="Calibri"/>
              <a:cs typeface="Calibri"/>
              <a:sym typeface="Calibri"/>
            </a:endParaRPr>
          </a:p>
        </p:txBody>
      </p:sp>
      <p:sp>
        <p:nvSpPr>
          <p:cNvPr id="354" name="Google Shape;354;p5"/>
          <p:cNvSpPr txBox="1"/>
          <p:nvPr/>
        </p:nvSpPr>
        <p:spPr>
          <a:xfrm>
            <a:off x="511229" y="5643815"/>
            <a:ext cx="44382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Done by Zoetis Philippines Inc in 2019-2020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6"/>
          <p:cNvPicPr preferRelativeResize="0"/>
          <p:nvPr/>
        </p:nvPicPr>
        <p:blipFill rotWithShape="1">
          <a:blip r:embed="rId3">
            <a:alphaModFix/>
          </a:blip>
          <a:srcRect b="7144" l="0" r="0" t="0"/>
          <a:stretch/>
        </p:blipFill>
        <p:spPr>
          <a:xfrm>
            <a:off x="755072" y="1977928"/>
            <a:ext cx="7324651" cy="3761307"/>
          </a:xfrm>
          <a:prstGeom prst="rect">
            <a:avLst/>
          </a:prstGeom>
          <a:noFill/>
          <a:ln>
            <a:noFill/>
          </a:ln>
        </p:spPr>
      </p:pic>
      <p:sp>
        <p:nvSpPr>
          <p:cNvPr id="361" name="Google Shape;361;p6"/>
          <p:cNvSpPr txBox="1"/>
          <p:nvPr/>
        </p:nvSpPr>
        <p:spPr>
          <a:xfrm>
            <a:off x="650271" y="1355666"/>
            <a:ext cx="524996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2"/>
                </a:solidFill>
                <a:latin typeface="Calibri"/>
                <a:ea typeface="Calibri"/>
                <a:cs typeface="Calibri"/>
                <a:sym typeface="Calibri"/>
              </a:rPr>
              <a:t>TOP 10 BIOSECURITY RISKS</a:t>
            </a:r>
            <a:endParaRPr/>
          </a:p>
        </p:txBody>
      </p:sp>
      <p:sp>
        <p:nvSpPr>
          <p:cNvPr id="362" name="Google Shape;362;p6"/>
          <p:cNvSpPr txBox="1"/>
          <p:nvPr/>
        </p:nvSpPr>
        <p:spPr>
          <a:xfrm>
            <a:off x="8217858" y="2582983"/>
            <a:ext cx="24224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 131/198 = 66%</a:t>
            </a:r>
            <a:endParaRPr/>
          </a:p>
        </p:txBody>
      </p:sp>
      <p:sp>
        <p:nvSpPr>
          <p:cNvPr id="363" name="Google Shape;363;p6"/>
          <p:cNvSpPr txBox="1"/>
          <p:nvPr/>
        </p:nvSpPr>
        <p:spPr>
          <a:xfrm>
            <a:off x="8209027" y="2246576"/>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 128/198 = 64%</a:t>
            </a:r>
            <a:endParaRPr/>
          </a:p>
        </p:txBody>
      </p:sp>
      <p:sp>
        <p:nvSpPr>
          <p:cNvPr id="364" name="Google Shape;364;p6"/>
          <p:cNvSpPr txBox="1"/>
          <p:nvPr/>
        </p:nvSpPr>
        <p:spPr>
          <a:xfrm>
            <a:off x="8236330" y="2925118"/>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3. 119/198 = 60%</a:t>
            </a:r>
            <a:endParaRPr/>
          </a:p>
        </p:txBody>
      </p:sp>
      <p:sp>
        <p:nvSpPr>
          <p:cNvPr id="365" name="Google Shape;365;p6"/>
          <p:cNvSpPr txBox="1"/>
          <p:nvPr/>
        </p:nvSpPr>
        <p:spPr>
          <a:xfrm>
            <a:off x="8236329" y="3276491"/>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4. 118/198 = 60%</a:t>
            </a:r>
            <a:endParaRPr/>
          </a:p>
        </p:txBody>
      </p:sp>
      <p:sp>
        <p:nvSpPr>
          <p:cNvPr id="366" name="Google Shape;366;p6"/>
          <p:cNvSpPr txBox="1"/>
          <p:nvPr/>
        </p:nvSpPr>
        <p:spPr>
          <a:xfrm>
            <a:off x="8254802" y="3590919"/>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5. 115/198 = 58%</a:t>
            </a:r>
            <a:endParaRPr/>
          </a:p>
        </p:txBody>
      </p:sp>
      <p:sp>
        <p:nvSpPr>
          <p:cNvPr id="367" name="Google Shape;367;p6"/>
          <p:cNvSpPr txBox="1"/>
          <p:nvPr/>
        </p:nvSpPr>
        <p:spPr>
          <a:xfrm>
            <a:off x="8264039" y="3933051"/>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6. 89/198 = 45%</a:t>
            </a:r>
            <a:endParaRPr/>
          </a:p>
        </p:txBody>
      </p:sp>
      <p:sp>
        <p:nvSpPr>
          <p:cNvPr id="368" name="Google Shape;368;p6"/>
          <p:cNvSpPr txBox="1"/>
          <p:nvPr/>
        </p:nvSpPr>
        <p:spPr>
          <a:xfrm>
            <a:off x="8273277" y="4263689"/>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7. 56/198 = 28%</a:t>
            </a:r>
            <a:endParaRPr/>
          </a:p>
        </p:txBody>
      </p:sp>
      <p:sp>
        <p:nvSpPr>
          <p:cNvPr id="369" name="Google Shape;369;p6"/>
          <p:cNvSpPr txBox="1"/>
          <p:nvPr/>
        </p:nvSpPr>
        <p:spPr>
          <a:xfrm>
            <a:off x="8291745" y="4605830"/>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8. 46/198 = 23%</a:t>
            </a:r>
            <a:endParaRPr/>
          </a:p>
        </p:txBody>
      </p:sp>
      <p:sp>
        <p:nvSpPr>
          <p:cNvPr id="370" name="Google Shape;370;p6"/>
          <p:cNvSpPr txBox="1"/>
          <p:nvPr/>
        </p:nvSpPr>
        <p:spPr>
          <a:xfrm>
            <a:off x="8291747" y="4939458"/>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9. 26/198 = 13%</a:t>
            </a:r>
            <a:endParaRPr/>
          </a:p>
        </p:txBody>
      </p:sp>
      <p:sp>
        <p:nvSpPr>
          <p:cNvPr id="371" name="Google Shape;371;p6"/>
          <p:cNvSpPr txBox="1"/>
          <p:nvPr/>
        </p:nvSpPr>
        <p:spPr>
          <a:xfrm>
            <a:off x="8162441" y="5263119"/>
            <a:ext cx="24224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10. 14/198 = 7%</a:t>
            </a:r>
            <a:endParaRPr/>
          </a:p>
        </p:txBody>
      </p:sp>
      <p:sp>
        <p:nvSpPr>
          <p:cNvPr id="372" name="Google Shape;372;p6"/>
          <p:cNvSpPr txBox="1"/>
          <p:nvPr/>
        </p:nvSpPr>
        <p:spPr>
          <a:xfrm>
            <a:off x="362202" y="5747641"/>
            <a:ext cx="44382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Done by Zoetis Philippines Inc in 2019-2020</a:t>
            </a:r>
            <a:endParaRPr/>
          </a:p>
        </p:txBody>
      </p:sp>
      <p:sp>
        <p:nvSpPr>
          <p:cNvPr id="373" name="Google Shape;373;p6"/>
          <p:cNvSpPr txBox="1"/>
          <p:nvPr>
            <p:ph type="title"/>
          </p:nvPr>
        </p:nvSpPr>
        <p:spPr>
          <a:xfrm>
            <a:off x="650271" y="706649"/>
            <a:ext cx="11123084" cy="9694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3600"/>
              <a:buFont typeface="Calibri"/>
              <a:buNone/>
            </a:pPr>
            <a:r>
              <a:rPr b="1" lang="en-US" sz="3600">
                <a:solidFill>
                  <a:schemeClr val="accent2"/>
                </a:solidFill>
              </a:rPr>
              <a:t>Zoetis Philippines Biosecurity Audit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pic>
        <p:nvPicPr>
          <p:cNvPr id="378" name="Google Shape;378;p7"/>
          <p:cNvPicPr preferRelativeResize="0"/>
          <p:nvPr>
            <p:ph idx="1" type="body"/>
          </p:nvPr>
        </p:nvPicPr>
        <p:blipFill rotWithShape="1">
          <a:blip r:embed="rId3">
            <a:alphaModFix/>
          </a:blip>
          <a:srcRect b="0" l="0" r="0" t="0"/>
          <a:stretch/>
        </p:blipFill>
        <p:spPr>
          <a:xfrm>
            <a:off x="517237" y="818802"/>
            <a:ext cx="9134763" cy="51201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8"/>
          <p:cNvPicPr preferRelativeResize="0"/>
          <p:nvPr>
            <p:ph idx="1" type="body"/>
          </p:nvPr>
        </p:nvPicPr>
        <p:blipFill rotWithShape="1">
          <a:blip r:embed="rId3">
            <a:alphaModFix/>
          </a:blip>
          <a:srcRect b="0" l="0" r="0" t="0"/>
          <a:stretch/>
        </p:blipFill>
        <p:spPr>
          <a:xfrm>
            <a:off x="461820" y="2053376"/>
            <a:ext cx="7975649" cy="4052247"/>
          </a:xfrm>
          <a:prstGeom prst="rect">
            <a:avLst/>
          </a:prstGeom>
          <a:noFill/>
          <a:ln>
            <a:noFill/>
          </a:ln>
        </p:spPr>
      </p:pic>
      <p:sp>
        <p:nvSpPr>
          <p:cNvPr id="384" name="Google Shape;384;p8"/>
          <p:cNvSpPr txBox="1"/>
          <p:nvPr/>
        </p:nvSpPr>
        <p:spPr>
          <a:xfrm>
            <a:off x="808272" y="1884099"/>
            <a:ext cx="3024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Microorganisms </a:t>
            </a:r>
            <a:r>
              <a:rPr b="1" i="0" lang="en-US" sz="1600" u="none" cap="none" strike="noStrike">
                <a:solidFill>
                  <a:srgbClr val="000000"/>
                </a:solidFill>
                <a:latin typeface="Arial"/>
                <a:ea typeface="Arial"/>
                <a:cs typeface="Arial"/>
                <a:sym typeface="Arial"/>
              </a:rPr>
              <a:t>2023</a:t>
            </a:r>
            <a:r>
              <a:rPr b="0" i="0" lang="en-US" sz="1600" u="none" cap="none" strike="noStrike">
                <a:solidFill>
                  <a:srgbClr val="000000"/>
                </a:solidFill>
                <a:latin typeface="Arial"/>
                <a:ea typeface="Arial"/>
                <a:cs typeface="Arial"/>
                <a:sym typeface="Arial"/>
              </a:rPr>
              <a:t>, 11, 1492</a:t>
            </a:r>
            <a:endParaRPr b="0" i="0" sz="1600" u="none" cap="none" strike="noStrike">
              <a:solidFill>
                <a:srgbClr val="000000"/>
              </a:solidFill>
              <a:latin typeface="Calibri"/>
              <a:ea typeface="Calibri"/>
              <a:cs typeface="Calibri"/>
              <a:sym typeface="Calibri"/>
            </a:endParaRPr>
          </a:p>
        </p:txBody>
      </p:sp>
      <p:pic>
        <p:nvPicPr>
          <p:cNvPr id="385" name="Google Shape;385;p8"/>
          <p:cNvPicPr preferRelativeResize="0"/>
          <p:nvPr/>
        </p:nvPicPr>
        <p:blipFill rotWithShape="1">
          <a:blip r:embed="rId4">
            <a:alphaModFix/>
          </a:blip>
          <a:srcRect b="0" l="0" r="0" t="0"/>
          <a:stretch/>
        </p:blipFill>
        <p:spPr>
          <a:xfrm>
            <a:off x="461820" y="822269"/>
            <a:ext cx="5085072" cy="877222"/>
          </a:xfrm>
          <a:prstGeom prst="rect">
            <a:avLst/>
          </a:prstGeom>
          <a:noFill/>
          <a:ln>
            <a:noFill/>
          </a:ln>
        </p:spPr>
      </p:pic>
      <p:pic>
        <p:nvPicPr>
          <p:cNvPr id="386" name="Google Shape;386;p8"/>
          <p:cNvPicPr preferRelativeResize="0"/>
          <p:nvPr/>
        </p:nvPicPr>
        <p:blipFill rotWithShape="1">
          <a:blip r:embed="rId5">
            <a:alphaModFix/>
          </a:blip>
          <a:srcRect b="0" l="0" r="0" t="0"/>
          <a:stretch/>
        </p:blipFill>
        <p:spPr>
          <a:xfrm>
            <a:off x="5546892" y="914290"/>
            <a:ext cx="6116766" cy="10544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9"/>
          <p:cNvPicPr preferRelativeResize="0"/>
          <p:nvPr>
            <p:ph idx="1" type="body"/>
          </p:nvPr>
        </p:nvPicPr>
        <p:blipFill rotWithShape="1">
          <a:blip r:embed="rId3">
            <a:alphaModFix/>
          </a:blip>
          <a:srcRect b="19981" l="1395" r="8452" t="0"/>
          <a:stretch/>
        </p:blipFill>
        <p:spPr>
          <a:xfrm>
            <a:off x="507951" y="1816616"/>
            <a:ext cx="7880642" cy="4137719"/>
          </a:xfrm>
          <a:prstGeom prst="rect">
            <a:avLst/>
          </a:prstGeom>
          <a:noFill/>
          <a:ln>
            <a:noFill/>
          </a:ln>
        </p:spPr>
      </p:pic>
      <p:sp>
        <p:nvSpPr>
          <p:cNvPr id="392" name="Google Shape;392;p9"/>
          <p:cNvSpPr txBox="1"/>
          <p:nvPr/>
        </p:nvSpPr>
        <p:spPr>
          <a:xfrm>
            <a:off x="5587434" y="851040"/>
            <a:ext cx="3024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Microorganisms </a:t>
            </a:r>
            <a:r>
              <a:rPr b="1" i="0" lang="en-US" sz="1600" u="none" cap="none" strike="noStrike">
                <a:solidFill>
                  <a:srgbClr val="000000"/>
                </a:solidFill>
                <a:latin typeface="Arial"/>
                <a:ea typeface="Arial"/>
                <a:cs typeface="Arial"/>
                <a:sym typeface="Arial"/>
              </a:rPr>
              <a:t>2023</a:t>
            </a:r>
            <a:r>
              <a:rPr b="0" i="0" lang="en-US" sz="1600" u="none" cap="none" strike="noStrike">
                <a:solidFill>
                  <a:srgbClr val="000000"/>
                </a:solidFill>
                <a:latin typeface="Arial"/>
                <a:ea typeface="Arial"/>
                <a:cs typeface="Arial"/>
                <a:sym typeface="Arial"/>
              </a:rPr>
              <a:t>, 11, 1492</a:t>
            </a:r>
            <a:endParaRPr b="0" i="0" sz="1600" u="none" cap="none" strike="noStrike">
              <a:solidFill>
                <a:srgbClr val="000000"/>
              </a:solidFill>
              <a:latin typeface="Calibri"/>
              <a:ea typeface="Calibri"/>
              <a:cs typeface="Calibri"/>
              <a:sym typeface="Calibri"/>
            </a:endParaRPr>
          </a:p>
        </p:txBody>
      </p:sp>
      <p:pic>
        <p:nvPicPr>
          <p:cNvPr id="393" name="Google Shape;393;p9"/>
          <p:cNvPicPr preferRelativeResize="0"/>
          <p:nvPr/>
        </p:nvPicPr>
        <p:blipFill rotWithShape="1">
          <a:blip r:embed="rId4">
            <a:alphaModFix/>
          </a:blip>
          <a:srcRect b="0" l="0" r="0" t="0"/>
          <a:stretch/>
        </p:blipFill>
        <p:spPr>
          <a:xfrm>
            <a:off x="507951" y="851040"/>
            <a:ext cx="5078916" cy="876160"/>
          </a:xfrm>
          <a:prstGeom prst="rect">
            <a:avLst/>
          </a:prstGeom>
          <a:noFill/>
          <a:ln>
            <a:noFill/>
          </a:ln>
        </p:spPr>
      </p:pic>
      <p:pic>
        <p:nvPicPr>
          <p:cNvPr id="394" name="Google Shape;394;p9"/>
          <p:cNvPicPr preferRelativeResize="0"/>
          <p:nvPr/>
        </p:nvPicPr>
        <p:blipFill rotWithShape="1">
          <a:blip r:embed="rId5">
            <a:alphaModFix/>
          </a:blip>
          <a:srcRect b="0" l="0" r="0" t="0"/>
          <a:stretch/>
        </p:blipFill>
        <p:spPr>
          <a:xfrm>
            <a:off x="5595959" y="1112440"/>
            <a:ext cx="6088089" cy="704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2025-09-03T04:28:33Z</dcterms:created>
  <dc:creator>Marlon Linatoc</dc:creator>
</cp:coreProperties>
</file>